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2"/>
  </p:notesMasterIdLst>
  <p:sldIdLst>
    <p:sldId id="256" r:id="rId2"/>
    <p:sldId id="257" r:id="rId3"/>
    <p:sldId id="286" r:id="rId4"/>
    <p:sldId id="283" r:id="rId5"/>
    <p:sldId id="281" r:id="rId6"/>
    <p:sldId id="366" r:id="rId7"/>
    <p:sldId id="374" r:id="rId8"/>
    <p:sldId id="375" r:id="rId9"/>
    <p:sldId id="411" r:id="rId10"/>
    <p:sldId id="402" r:id="rId11"/>
    <p:sldId id="406" r:id="rId12"/>
    <p:sldId id="403" r:id="rId13"/>
    <p:sldId id="407" r:id="rId14"/>
    <p:sldId id="412" r:id="rId15"/>
    <p:sldId id="397" r:id="rId16"/>
    <p:sldId id="396" r:id="rId17"/>
    <p:sldId id="364" r:id="rId18"/>
    <p:sldId id="270" r:id="rId19"/>
    <p:sldId id="400" r:id="rId20"/>
    <p:sldId id="401" r:id="rId21"/>
    <p:sldId id="398" r:id="rId22"/>
    <p:sldId id="361" r:id="rId23"/>
    <p:sldId id="358" r:id="rId24"/>
    <p:sldId id="268" r:id="rId25"/>
    <p:sldId id="287" r:id="rId26"/>
    <p:sldId id="362" r:id="rId27"/>
    <p:sldId id="297" r:id="rId28"/>
    <p:sldId id="359" r:id="rId29"/>
    <p:sldId id="363" r:id="rId30"/>
    <p:sldId id="381" r:id="rId31"/>
    <p:sldId id="382" r:id="rId32"/>
    <p:sldId id="383" r:id="rId33"/>
    <p:sldId id="384" r:id="rId34"/>
    <p:sldId id="368" r:id="rId35"/>
    <p:sldId id="369" r:id="rId36"/>
    <p:sldId id="371" r:id="rId37"/>
    <p:sldId id="370" r:id="rId38"/>
    <p:sldId id="282" r:id="rId39"/>
    <p:sldId id="259" r:id="rId40"/>
    <p:sldId id="260" r:id="rId41"/>
    <p:sldId id="284" r:id="rId42"/>
    <p:sldId id="261" r:id="rId43"/>
    <p:sldId id="263" r:id="rId44"/>
    <p:sldId id="264" r:id="rId45"/>
    <p:sldId id="265" r:id="rId46"/>
    <p:sldId id="285" r:id="rId47"/>
    <p:sldId id="267" r:id="rId48"/>
    <p:sldId id="385" r:id="rId49"/>
    <p:sldId id="295" r:id="rId50"/>
    <p:sldId id="394" r:id="rId51"/>
    <p:sldId id="271" r:id="rId52"/>
    <p:sldId id="387" r:id="rId53"/>
    <p:sldId id="388" r:id="rId54"/>
    <p:sldId id="389" r:id="rId55"/>
    <p:sldId id="390" r:id="rId56"/>
    <p:sldId id="391" r:id="rId57"/>
    <p:sldId id="392" r:id="rId58"/>
    <p:sldId id="393" r:id="rId59"/>
    <p:sldId id="354" r:id="rId60"/>
    <p:sldId id="278" r:id="rId61"/>
  </p:sldIdLst>
  <p:sldSz cx="12192000" cy="6858000"/>
  <p:notesSz cx="6858000" cy="9926638"/>
  <p:defaultTex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kcja domyślna" id="{EB5DC522-BD89-44A6-9859-EB1DC44898C7}">
          <p14:sldIdLst>
            <p14:sldId id="256"/>
            <p14:sldId id="257"/>
            <p14:sldId id="286"/>
            <p14:sldId id="283"/>
            <p14:sldId id="281"/>
            <p14:sldId id="366"/>
            <p14:sldId id="374"/>
            <p14:sldId id="375"/>
            <p14:sldId id="411"/>
            <p14:sldId id="402"/>
            <p14:sldId id="406"/>
            <p14:sldId id="403"/>
            <p14:sldId id="407"/>
            <p14:sldId id="412"/>
            <p14:sldId id="397"/>
            <p14:sldId id="396"/>
            <p14:sldId id="364"/>
            <p14:sldId id="270"/>
            <p14:sldId id="400"/>
            <p14:sldId id="401"/>
            <p14:sldId id="398"/>
          </p14:sldIdLst>
        </p14:section>
        <p14:section name="Sekcja bez tytułu" id="{15268A10-0C2B-45CA-B769-FE78D3428F0F}">
          <p14:sldIdLst>
            <p14:sldId id="361"/>
            <p14:sldId id="358"/>
            <p14:sldId id="268"/>
            <p14:sldId id="287"/>
            <p14:sldId id="362"/>
            <p14:sldId id="297"/>
            <p14:sldId id="359"/>
            <p14:sldId id="363"/>
            <p14:sldId id="381"/>
            <p14:sldId id="382"/>
            <p14:sldId id="383"/>
            <p14:sldId id="384"/>
            <p14:sldId id="368"/>
            <p14:sldId id="369"/>
            <p14:sldId id="371"/>
            <p14:sldId id="370"/>
            <p14:sldId id="282"/>
            <p14:sldId id="259"/>
            <p14:sldId id="260"/>
            <p14:sldId id="284"/>
            <p14:sldId id="261"/>
            <p14:sldId id="263"/>
            <p14:sldId id="264"/>
            <p14:sldId id="265"/>
            <p14:sldId id="285"/>
            <p14:sldId id="267"/>
            <p14:sldId id="385"/>
            <p14:sldId id="295"/>
            <p14:sldId id="394"/>
            <p14:sldId id="271"/>
            <p14:sldId id="387"/>
            <p14:sldId id="388"/>
            <p14:sldId id="389"/>
            <p14:sldId id="390"/>
            <p14:sldId id="391"/>
            <p14:sldId id="392"/>
            <p14:sldId id="393"/>
            <p14:sldId id="354"/>
            <p14:sldId id="278"/>
          </p14:sldIdLst>
        </p14:section>
      </p14:sectionLst>
    </p:ex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nna Znaleźniak" initials="AZ" lastIdx="1" clrIdx="0">
    <p:extLst>
      <p:ext uri="{19B8F6BF-5375-455C-9EA6-DF929625EA0E}">
        <p15:presenceInfo xmlns:p15="http://schemas.microsoft.com/office/powerpoint/2012/main" userId="S::aznalezniak@wfosigw.katowice.pl::069d1379-c709-4ef6-9b76-950f3f991e3e"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 pośredni 2 — Ak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053" autoAdjust="0"/>
    <p:restoredTop sz="94660"/>
  </p:normalViewPr>
  <p:slideViewPr>
    <p:cSldViewPr snapToGrid="0">
      <p:cViewPr varScale="1">
        <p:scale>
          <a:sx n="87" d="100"/>
          <a:sy n="87" d="100"/>
        </p:scale>
        <p:origin x="403" y="6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commentAuthors" Target="commentAuthor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nagłówka 1"/>
          <p:cNvSpPr>
            <a:spLocks noGrp="1"/>
          </p:cNvSpPr>
          <p:nvPr>
            <p:ph type="hdr" sz="quarter"/>
          </p:nvPr>
        </p:nvSpPr>
        <p:spPr>
          <a:xfrm>
            <a:off x="0" y="0"/>
            <a:ext cx="2971800" cy="498056"/>
          </a:xfrm>
          <a:prstGeom prst="rect">
            <a:avLst/>
          </a:prstGeom>
        </p:spPr>
        <p:txBody>
          <a:bodyPr vert="horz" lIns="91440" tIns="45720" rIns="91440" bIns="45720" rtlCol="0"/>
          <a:lstStyle>
            <a:lvl1pPr algn="l">
              <a:defRPr sz="1200"/>
            </a:lvl1pPr>
          </a:lstStyle>
          <a:p>
            <a:endParaRPr lang="pl-PL"/>
          </a:p>
        </p:txBody>
      </p:sp>
      <p:sp>
        <p:nvSpPr>
          <p:cNvPr id="3" name="Symbol zastępczy daty 2"/>
          <p:cNvSpPr>
            <a:spLocks noGrp="1"/>
          </p:cNvSpPr>
          <p:nvPr>
            <p:ph type="dt" idx="1"/>
          </p:nvPr>
        </p:nvSpPr>
        <p:spPr>
          <a:xfrm>
            <a:off x="3884613" y="0"/>
            <a:ext cx="2971800" cy="498056"/>
          </a:xfrm>
          <a:prstGeom prst="rect">
            <a:avLst/>
          </a:prstGeom>
        </p:spPr>
        <p:txBody>
          <a:bodyPr vert="horz" lIns="91440" tIns="45720" rIns="91440" bIns="45720" rtlCol="0"/>
          <a:lstStyle>
            <a:lvl1pPr algn="r">
              <a:defRPr sz="1200"/>
            </a:lvl1pPr>
          </a:lstStyle>
          <a:p>
            <a:fld id="{AACDC5BB-B97D-49E8-AFB7-898E99C54369}" type="datetimeFigureOut">
              <a:rPr lang="pl-PL" smtClean="0"/>
              <a:t>24.06.2026</a:t>
            </a:fld>
            <a:endParaRPr lang="pl-PL"/>
          </a:p>
        </p:txBody>
      </p:sp>
      <p:sp>
        <p:nvSpPr>
          <p:cNvPr id="4" name="Symbol zastępczy obrazu slajdu 3"/>
          <p:cNvSpPr>
            <a:spLocks noGrp="1" noRot="1" noChangeAspect="1"/>
          </p:cNvSpPr>
          <p:nvPr>
            <p:ph type="sldImg" idx="2"/>
          </p:nvPr>
        </p:nvSpPr>
        <p:spPr>
          <a:xfrm>
            <a:off x="452438" y="1241425"/>
            <a:ext cx="5953125" cy="3349625"/>
          </a:xfrm>
          <a:prstGeom prst="rect">
            <a:avLst/>
          </a:prstGeom>
          <a:noFill/>
          <a:ln w="12700">
            <a:solidFill>
              <a:prstClr val="black"/>
            </a:solidFill>
          </a:ln>
        </p:spPr>
        <p:txBody>
          <a:bodyPr vert="horz" lIns="91440" tIns="45720" rIns="91440" bIns="45720" rtlCol="0" anchor="ctr"/>
          <a:lstStyle/>
          <a:p>
            <a:endParaRPr lang="pl-PL"/>
          </a:p>
        </p:txBody>
      </p:sp>
      <p:sp>
        <p:nvSpPr>
          <p:cNvPr id="5" name="Symbol zastępczy notatek 4"/>
          <p:cNvSpPr>
            <a:spLocks noGrp="1"/>
          </p:cNvSpPr>
          <p:nvPr>
            <p:ph type="body" sz="quarter" idx="3"/>
          </p:nvPr>
        </p:nvSpPr>
        <p:spPr>
          <a:xfrm>
            <a:off x="685800" y="4777194"/>
            <a:ext cx="5486400" cy="3908614"/>
          </a:xfrm>
          <a:prstGeom prst="rect">
            <a:avLst/>
          </a:prstGeom>
        </p:spPr>
        <p:txBody>
          <a:bodyPr vert="horz" lIns="91440" tIns="45720" rIns="91440" bIns="45720" rtlCol="0"/>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6" name="Symbol zastępczy stopki 5"/>
          <p:cNvSpPr>
            <a:spLocks noGrp="1"/>
          </p:cNvSpPr>
          <p:nvPr>
            <p:ph type="ftr" sz="quarter" idx="4"/>
          </p:nvPr>
        </p:nvSpPr>
        <p:spPr>
          <a:xfrm>
            <a:off x="0" y="9428584"/>
            <a:ext cx="2971800" cy="498055"/>
          </a:xfrm>
          <a:prstGeom prst="rect">
            <a:avLst/>
          </a:prstGeom>
        </p:spPr>
        <p:txBody>
          <a:bodyPr vert="horz" lIns="91440" tIns="45720" rIns="91440" bIns="45720" rtlCol="0" anchor="b"/>
          <a:lstStyle>
            <a:lvl1pPr algn="l">
              <a:defRPr sz="1200"/>
            </a:lvl1pPr>
          </a:lstStyle>
          <a:p>
            <a:endParaRPr lang="pl-PL"/>
          </a:p>
        </p:txBody>
      </p:sp>
      <p:sp>
        <p:nvSpPr>
          <p:cNvPr id="7" name="Symbol zastępczy numeru slajdu 6"/>
          <p:cNvSpPr>
            <a:spLocks noGrp="1"/>
          </p:cNvSpPr>
          <p:nvPr>
            <p:ph type="sldNum" sz="quarter" idx="5"/>
          </p:nvPr>
        </p:nvSpPr>
        <p:spPr>
          <a:xfrm>
            <a:off x="3884613" y="9428584"/>
            <a:ext cx="2971800" cy="498055"/>
          </a:xfrm>
          <a:prstGeom prst="rect">
            <a:avLst/>
          </a:prstGeom>
        </p:spPr>
        <p:txBody>
          <a:bodyPr vert="horz" lIns="91440" tIns="45720" rIns="91440" bIns="45720" rtlCol="0" anchor="b"/>
          <a:lstStyle>
            <a:lvl1pPr algn="r">
              <a:defRPr sz="1200"/>
            </a:lvl1pPr>
          </a:lstStyle>
          <a:p>
            <a:fld id="{4E1C8109-6565-4E62-A032-3E38473B26B2}" type="slidenum">
              <a:rPr lang="pl-PL" smtClean="0"/>
              <a:t>‹#›</a:t>
            </a:fld>
            <a:endParaRPr lang="pl-PL"/>
          </a:p>
        </p:txBody>
      </p:sp>
    </p:spTree>
    <p:extLst>
      <p:ext uri="{BB962C8B-B14F-4D97-AF65-F5344CB8AC3E}">
        <p14:creationId xmlns:p14="http://schemas.microsoft.com/office/powerpoint/2010/main" val="2345999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2DF72B5C-AD4D-48C0-7DB4-19BA06FDCFC8}"/>
              </a:ext>
            </a:extLst>
          </p:cNvPr>
          <p:cNvSpPr>
            <a:spLocks noGrp="1"/>
          </p:cNvSpPr>
          <p:nvPr>
            <p:ph type="ctrTitle"/>
          </p:nvPr>
        </p:nvSpPr>
        <p:spPr>
          <a:xfrm>
            <a:off x="1524000" y="1122363"/>
            <a:ext cx="9144000" cy="2387600"/>
          </a:xfrm>
        </p:spPr>
        <p:txBody>
          <a:bodyPr anchor="b"/>
          <a:lstStyle>
            <a:lvl1pPr algn="ctr">
              <a:defRPr sz="6000"/>
            </a:lvl1pPr>
          </a:lstStyle>
          <a:p>
            <a:r>
              <a:rPr lang="pl-PL"/>
              <a:t>Kliknij, aby edytować styl</a:t>
            </a:r>
          </a:p>
        </p:txBody>
      </p:sp>
      <p:sp>
        <p:nvSpPr>
          <p:cNvPr id="3" name="Podtytuł 2">
            <a:extLst>
              <a:ext uri="{FF2B5EF4-FFF2-40B4-BE49-F238E27FC236}">
                <a16:creationId xmlns:a16="http://schemas.microsoft.com/office/drawing/2014/main" id="{F4117218-EA50-B429-57DE-280041B4863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l-PL"/>
              <a:t>Kliknij, aby edytować styl wzorca podtytułu</a:t>
            </a:r>
          </a:p>
        </p:txBody>
      </p:sp>
      <p:sp>
        <p:nvSpPr>
          <p:cNvPr id="4" name="Symbol zastępczy daty 3">
            <a:extLst>
              <a:ext uri="{FF2B5EF4-FFF2-40B4-BE49-F238E27FC236}">
                <a16:creationId xmlns:a16="http://schemas.microsoft.com/office/drawing/2014/main" id="{3A45563E-7E3B-96B8-263B-4263CB0F57BF}"/>
              </a:ext>
            </a:extLst>
          </p:cNvPr>
          <p:cNvSpPr>
            <a:spLocks noGrp="1"/>
          </p:cNvSpPr>
          <p:nvPr>
            <p:ph type="dt" sz="half" idx="10"/>
          </p:nvPr>
        </p:nvSpPr>
        <p:spPr>
          <a:xfrm>
            <a:off x="838200" y="6356350"/>
            <a:ext cx="2743200" cy="365125"/>
          </a:xfrm>
          <a:prstGeom prst="rect">
            <a:avLst/>
          </a:prstGeom>
        </p:spPr>
        <p:txBody>
          <a:bodyPr/>
          <a:lstStyle/>
          <a:p>
            <a:fld id="{CEEDFCE0-31E3-42EE-911B-B73664151F22}" type="datetimeFigureOut">
              <a:rPr lang="pl-PL" smtClean="0"/>
              <a:t>24.06.2026</a:t>
            </a:fld>
            <a:endParaRPr lang="pl-PL"/>
          </a:p>
        </p:txBody>
      </p:sp>
      <p:sp>
        <p:nvSpPr>
          <p:cNvPr id="5" name="Symbol zastępczy stopki 4">
            <a:extLst>
              <a:ext uri="{FF2B5EF4-FFF2-40B4-BE49-F238E27FC236}">
                <a16:creationId xmlns:a16="http://schemas.microsoft.com/office/drawing/2014/main" id="{F7D218D4-FEAB-2F8A-607E-68CB4EAEE564}"/>
              </a:ext>
            </a:extLst>
          </p:cNvPr>
          <p:cNvSpPr>
            <a:spLocks noGrp="1"/>
          </p:cNvSpPr>
          <p:nvPr>
            <p:ph type="ftr" sz="quarter" idx="11"/>
          </p:nvPr>
        </p:nvSpPr>
        <p:spPr>
          <a:xfrm>
            <a:off x="4038600" y="6356350"/>
            <a:ext cx="4114800" cy="365125"/>
          </a:xfrm>
          <a:prstGeom prst="rect">
            <a:avLst/>
          </a:prstGeom>
        </p:spPr>
        <p:txBody>
          <a:bodyPr/>
          <a:lstStyle/>
          <a:p>
            <a:endParaRPr lang="pl-PL"/>
          </a:p>
        </p:txBody>
      </p:sp>
      <p:sp>
        <p:nvSpPr>
          <p:cNvPr id="6" name="Symbol zastępczy numeru slajdu 5">
            <a:extLst>
              <a:ext uri="{FF2B5EF4-FFF2-40B4-BE49-F238E27FC236}">
                <a16:creationId xmlns:a16="http://schemas.microsoft.com/office/drawing/2014/main" id="{E731F1F7-37F5-CA7A-AB05-25E1741AC2D7}"/>
              </a:ext>
            </a:extLst>
          </p:cNvPr>
          <p:cNvSpPr>
            <a:spLocks noGrp="1"/>
          </p:cNvSpPr>
          <p:nvPr>
            <p:ph type="sldNum" sz="quarter" idx="12"/>
          </p:nvPr>
        </p:nvSpPr>
        <p:spPr/>
        <p:txBody>
          <a:bodyPr/>
          <a:lstStyle/>
          <a:p>
            <a:fld id="{12A4206F-A448-4D16-A604-AC8BF2A68782}" type="slidenum">
              <a:rPr lang="pl-PL" smtClean="0"/>
              <a:t>‹#›</a:t>
            </a:fld>
            <a:endParaRPr lang="pl-PL"/>
          </a:p>
        </p:txBody>
      </p:sp>
      <p:pic>
        <p:nvPicPr>
          <p:cNvPr id="7" name="NCZP_1.png" descr="NCZP_1.png">
            <a:extLst>
              <a:ext uri="{FF2B5EF4-FFF2-40B4-BE49-F238E27FC236}">
                <a16:creationId xmlns:a16="http://schemas.microsoft.com/office/drawing/2014/main" id="{1B4408B3-9D73-D671-1DDD-03B5FFC40180}"/>
              </a:ext>
            </a:extLst>
          </p:cNvPr>
          <p:cNvPicPr>
            <a:picLocks noChangeAspect="1"/>
          </p:cNvPicPr>
          <p:nvPr userDrawn="1"/>
        </p:nvPicPr>
        <p:blipFill>
          <a:blip r:embed="rId2"/>
          <a:srcRect l="13720" b="42687"/>
          <a:stretch>
            <a:fillRect/>
          </a:stretch>
        </p:blipFill>
        <p:spPr>
          <a:xfrm>
            <a:off x="0" y="-12028"/>
            <a:ext cx="12200548" cy="6870028"/>
          </a:xfrm>
          <a:prstGeom prst="rect">
            <a:avLst/>
          </a:prstGeom>
          <a:ln w="12700">
            <a:miter lim="400000"/>
          </a:ln>
        </p:spPr>
      </p:pic>
      <p:grpSp>
        <p:nvGrpSpPr>
          <p:cNvPr id="11" name="Grupa 10">
            <a:extLst>
              <a:ext uri="{FF2B5EF4-FFF2-40B4-BE49-F238E27FC236}">
                <a16:creationId xmlns:a16="http://schemas.microsoft.com/office/drawing/2014/main" id="{80993EE2-ABFC-0670-3339-DA762D8A94A1}"/>
              </a:ext>
            </a:extLst>
          </p:cNvPr>
          <p:cNvGrpSpPr/>
          <p:nvPr userDrawn="1"/>
        </p:nvGrpSpPr>
        <p:grpSpPr>
          <a:xfrm>
            <a:off x="6282824" y="5586938"/>
            <a:ext cx="5909176" cy="1271062"/>
            <a:chOff x="6282824" y="5586938"/>
            <a:chExt cx="5909176" cy="1271062"/>
          </a:xfrm>
        </p:grpSpPr>
        <p:pic>
          <p:nvPicPr>
            <p:cNvPr id="8" name="NCZP_2.png" descr="NCZP_2.png">
              <a:extLst>
                <a:ext uri="{FF2B5EF4-FFF2-40B4-BE49-F238E27FC236}">
                  <a16:creationId xmlns:a16="http://schemas.microsoft.com/office/drawing/2014/main" id="{1CB36700-D0AA-38AB-B2E5-F87086995D85}"/>
                </a:ext>
              </a:extLst>
            </p:cNvPr>
            <p:cNvPicPr>
              <a:picLocks noChangeAspect="1"/>
            </p:cNvPicPr>
            <p:nvPr userDrawn="1"/>
          </p:nvPicPr>
          <p:blipFill>
            <a:blip r:embed="rId3"/>
            <a:srcRect b="9699"/>
            <a:stretch>
              <a:fillRect/>
            </a:stretch>
          </p:blipFill>
          <p:spPr>
            <a:xfrm>
              <a:off x="6282824" y="5586938"/>
              <a:ext cx="5909176" cy="1271062"/>
            </a:xfrm>
            <a:prstGeom prst="rect">
              <a:avLst/>
            </a:prstGeom>
            <a:ln w="12700">
              <a:miter lim="400000"/>
            </a:ln>
          </p:spPr>
        </p:pic>
        <p:sp>
          <p:nvSpPr>
            <p:cNvPr id="10" name="Prostokąt 9">
              <a:extLst>
                <a:ext uri="{FF2B5EF4-FFF2-40B4-BE49-F238E27FC236}">
                  <a16:creationId xmlns:a16="http://schemas.microsoft.com/office/drawing/2014/main" id="{6FE95EFF-0FAD-D977-ABCF-F2200FB35A9C}"/>
                </a:ext>
              </a:extLst>
            </p:cNvPr>
            <p:cNvSpPr/>
            <p:nvPr userDrawn="1"/>
          </p:nvSpPr>
          <p:spPr>
            <a:xfrm>
              <a:off x="6512943" y="6245524"/>
              <a:ext cx="5546785" cy="54346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pic>
          <p:nvPicPr>
            <p:cNvPr id="9" name="NCZP_2.png" descr="NCZP_2.png">
              <a:extLst>
                <a:ext uri="{FF2B5EF4-FFF2-40B4-BE49-F238E27FC236}">
                  <a16:creationId xmlns:a16="http://schemas.microsoft.com/office/drawing/2014/main" id="{7E70A051-7BD8-DE30-397B-C4119C7EDE1D}"/>
                </a:ext>
              </a:extLst>
            </p:cNvPr>
            <p:cNvPicPr>
              <a:picLocks noChangeAspect="1"/>
            </p:cNvPicPr>
            <p:nvPr userDrawn="1"/>
          </p:nvPicPr>
          <p:blipFill>
            <a:blip r:embed="rId3"/>
            <a:srcRect l="40681" t="47401" b="18785"/>
            <a:stretch>
              <a:fillRect/>
            </a:stretch>
          </p:blipFill>
          <p:spPr>
            <a:xfrm>
              <a:off x="7556740" y="6245524"/>
              <a:ext cx="3505278" cy="475951"/>
            </a:xfrm>
            <a:prstGeom prst="rect">
              <a:avLst/>
            </a:prstGeom>
            <a:ln w="12700">
              <a:miter lim="400000"/>
            </a:ln>
          </p:spPr>
        </p:pic>
      </p:grpSp>
    </p:spTree>
    <p:extLst>
      <p:ext uri="{BB962C8B-B14F-4D97-AF65-F5344CB8AC3E}">
        <p14:creationId xmlns:p14="http://schemas.microsoft.com/office/powerpoint/2010/main" val="1706613115"/>
      </p:ext>
    </p:extLst>
  </p:cSld>
  <p:clrMapOvr>
    <a:masterClrMapping/>
  </p:clrMapOvr>
  <p:transition spd="slow">
    <p:cover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680C4388-0229-DB49-192E-81B0DC3E7753}"/>
              </a:ext>
            </a:extLst>
          </p:cNvPr>
          <p:cNvSpPr>
            <a:spLocks noGrp="1"/>
          </p:cNvSpPr>
          <p:nvPr>
            <p:ph type="title"/>
          </p:nvPr>
        </p:nvSpPr>
        <p:spPr/>
        <p:txBody>
          <a:bodyPr/>
          <a:lstStyle/>
          <a:p>
            <a:r>
              <a:rPr lang="pl-PL"/>
              <a:t>Kliknij, aby edytować styl</a:t>
            </a:r>
          </a:p>
        </p:txBody>
      </p:sp>
      <p:sp>
        <p:nvSpPr>
          <p:cNvPr id="3" name="Symbol zastępczy tytułu pionowego 2">
            <a:extLst>
              <a:ext uri="{FF2B5EF4-FFF2-40B4-BE49-F238E27FC236}">
                <a16:creationId xmlns:a16="http://schemas.microsoft.com/office/drawing/2014/main" id="{A462911D-85B4-8268-C9C3-ED2DBA565484}"/>
              </a:ext>
            </a:extLst>
          </p:cNvPr>
          <p:cNvSpPr>
            <a:spLocks noGrp="1"/>
          </p:cNvSpPr>
          <p:nvPr>
            <p:ph type="body" orient="vert" idx="1"/>
          </p:nvPr>
        </p:nvSpPr>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a:extLst>
              <a:ext uri="{FF2B5EF4-FFF2-40B4-BE49-F238E27FC236}">
                <a16:creationId xmlns:a16="http://schemas.microsoft.com/office/drawing/2014/main" id="{53C1A2FE-BC39-99BB-8068-F16FE0EDA95B}"/>
              </a:ext>
            </a:extLst>
          </p:cNvPr>
          <p:cNvSpPr>
            <a:spLocks noGrp="1"/>
          </p:cNvSpPr>
          <p:nvPr>
            <p:ph type="dt" sz="half" idx="10"/>
          </p:nvPr>
        </p:nvSpPr>
        <p:spPr>
          <a:xfrm>
            <a:off x="838200" y="6356350"/>
            <a:ext cx="2743200" cy="365125"/>
          </a:xfrm>
          <a:prstGeom prst="rect">
            <a:avLst/>
          </a:prstGeom>
        </p:spPr>
        <p:txBody>
          <a:bodyPr/>
          <a:lstStyle/>
          <a:p>
            <a:fld id="{CEEDFCE0-31E3-42EE-911B-B73664151F22}" type="datetimeFigureOut">
              <a:rPr lang="pl-PL" smtClean="0"/>
              <a:t>24.06.2026</a:t>
            </a:fld>
            <a:endParaRPr lang="pl-PL"/>
          </a:p>
        </p:txBody>
      </p:sp>
      <p:sp>
        <p:nvSpPr>
          <p:cNvPr id="5" name="Symbol zastępczy stopki 4">
            <a:extLst>
              <a:ext uri="{FF2B5EF4-FFF2-40B4-BE49-F238E27FC236}">
                <a16:creationId xmlns:a16="http://schemas.microsoft.com/office/drawing/2014/main" id="{CAA191DB-49AF-6F13-1936-B1A8713F52D5}"/>
              </a:ext>
            </a:extLst>
          </p:cNvPr>
          <p:cNvSpPr>
            <a:spLocks noGrp="1"/>
          </p:cNvSpPr>
          <p:nvPr>
            <p:ph type="ftr" sz="quarter" idx="11"/>
          </p:nvPr>
        </p:nvSpPr>
        <p:spPr>
          <a:xfrm>
            <a:off x="4038600" y="6356350"/>
            <a:ext cx="4114800" cy="365125"/>
          </a:xfrm>
          <a:prstGeom prst="rect">
            <a:avLst/>
          </a:prstGeom>
        </p:spPr>
        <p:txBody>
          <a:bodyPr/>
          <a:lstStyle/>
          <a:p>
            <a:endParaRPr lang="pl-PL"/>
          </a:p>
        </p:txBody>
      </p:sp>
      <p:sp>
        <p:nvSpPr>
          <p:cNvPr id="6" name="Symbol zastępczy numeru slajdu 5">
            <a:extLst>
              <a:ext uri="{FF2B5EF4-FFF2-40B4-BE49-F238E27FC236}">
                <a16:creationId xmlns:a16="http://schemas.microsoft.com/office/drawing/2014/main" id="{DAD58739-3F14-B6B2-FFB0-F10E77D148F2}"/>
              </a:ext>
            </a:extLst>
          </p:cNvPr>
          <p:cNvSpPr>
            <a:spLocks noGrp="1"/>
          </p:cNvSpPr>
          <p:nvPr>
            <p:ph type="sldNum" sz="quarter" idx="12"/>
          </p:nvPr>
        </p:nvSpPr>
        <p:spPr/>
        <p:txBody>
          <a:bodyPr/>
          <a:lstStyle/>
          <a:p>
            <a:fld id="{12A4206F-A448-4D16-A604-AC8BF2A68782}" type="slidenum">
              <a:rPr lang="pl-PL" smtClean="0"/>
              <a:t>‹#›</a:t>
            </a:fld>
            <a:endParaRPr lang="pl-PL"/>
          </a:p>
        </p:txBody>
      </p:sp>
    </p:spTree>
    <p:extLst>
      <p:ext uri="{BB962C8B-B14F-4D97-AF65-F5344CB8AC3E}">
        <p14:creationId xmlns:p14="http://schemas.microsoft.com/office/powerpoint/2010/main" val="983274205"/>
      </p:ext>
    </p:extLst>
  </p:cSld>
  <p:clrMapOvr>
    <a:masterClrMapping/>
  </p:clrMapOvr>
  <p:transition spd="slow">
    <p:cover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a:extLst>
              <a:ext uri="{FF2B5EF4-FFF2-40B4-BE49-F238E27FC236}">
                <a16:creationId xmlns:a16="http://schemas.microsoft.com/office/drawing/2014/main" id="{CE218D3D-D5BC-891C-EDE0-A56FF3C77C1F}"/>
              </a:ext>
            </a:extLst>
          </p:cNvPr>
          <p:cNvSpPr>
            <a:spLocks noGrp="1"/>
          </p:cNvSpPr>
          <p:nvPr>
            <p:ph type="title" orient="vert"/>
          </p:nvPr>
        </p:nvSpPr>
        <p:spPr>
          <a:xfrm>
            <a:off x="8724900" y="365125"/>
            <a:ext cx="2628900" cy="5811838"/>
          </a:xfrm>
        </p:spPr>
        <p:txBody>
          <a:bodyPr vert="eaVert"/>
          <a:lstStyle/>
          <a:p>
            <a:r>
              <a:rPr lang="pl-PL"/>
              <a:t>Kliknij, aby edytować styl</a:t>
            </a:r>
          </a:p>
        </p:txBody>
      </p:sp>
      <p:sp>
        <p:nvSpPr>
          <p:cNvPr id="3" name="Symbol zastępczy tytułu pionowego 2">
            <a:extLst>
              <a:ext uri="{FF2B5EF4-FFF2-40B4-BE49-F238E27FC236}">
                <a16:creationId xmlns:a16="http://schemas.microsoft.com/office/drawing/2014/main" id="{9B3FA070-AFC9-1471-ED17-3F87338E4AAE}"/>
              </a:ext>
            </a:extLst>
          </p:cNvPr>
          <p:cNvSpPr>
            <a:spLocks noGrp="1"/>
          </p:cNvSpPr>
          <p:nvPr>
            <p:ph type="body" orient="vert" idx="1"/>
          </p:nvPr>
        </p:nvSpPr>
        <p:spPr>
          <a:xfrm>
            <a:off x="838200" y="365125"/>
            <a:ext cx="7734300" cy="5811838"/>
          </a:xfrm>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a:extLst>
              <a:ext uri="{FF2B5EF4-FFF2-40B4-BE49-F238E27FC236}">
                <a16:creationId xmlns:a16="http://schemas.microsoft.com/office/drawing/2014/main" id="{84FDEC27-8648-9ED6-3737-D072B31E398D}"/>
              </a:ext>
            </a:extLst>
          </p:cNvPr>
          <p:cNvSpPr>
            <a:spLocks noGrp="1"/>
          </p:cNvSpPr>
          <p:nvPr>
            <p:ph type="dt" sz="half" idx="10"/>
          </p:nvPr>
        </p:nvSpPr>
        <p:spPr>
          <a:xfrm>
            <a:off x="838200" y="6356350"/>
            <a:ext cx="2743200" cy="365125"/>
          </a:xfrm>
          <a:prstGeom prst="rect">
            <a:avLst/>
          </a:prstGeom>
        </p:spPr>
        <p:txBody>
          <a:bodyPr/>
          <a:lstStyle/>
          <a:p>
            <a:fld id="{CEEDFCE0-31E3-42EE-911B-B73664151F22}" type="datetimeFigureOut">
              <a:rPr lang="pl-PL" smtClean="0"/>
              <a:t>24.06.2026</a:t>
            </a:fld>
            <a:endParaRPr lang="pl-PL"/>
          </a:p>
        </p:txBody>
      </p:sp>
      <p:sp>
        <p:nvSpPr>
          <p:cNvPr id="5" name="Symbol zastępczy stopki 4">
            <a:extLst>
              <a:ext uri="{FF2B5EF4-FFF2-40B4-BE49-F238E27FC236}">
                <a16:creationId xmlns:a16="http://schemas.microsoft.com/office/drawing/2014/main" id="{C3518D5A-C53D-A8E7-E7A8-117630575EBE}"/>
              </a:ext>
            </a:extLst>
          </p:cNvPr>
          <p:cNvSpPr>
            <a:spLocks noGrp="1"/>
          </p:cNvSpPr>
          <p:nvPr>
            <p:ph type="ftr" sz="quarter" idx="11"/>
          </p:nvPr>
        </p:nvSpPr>
        <p:spPr>
          <a:xfrm>
            <a:off x="4038600" y="6356350"/>
            <a:ext cx="4114800" cy="365125"/>
          </a:xfrm>
          <a:prstGeom prst="rect">
            <a:avLst/>
          </a:prstGeom>
        </p:spPr>
        <p:txBody>
          <a:bodyPr/>
          <a:lstStyle/>
          <a:p>
            <a:endParaRPr lang="pl-PL"/>
          </a:p>
        </p:txBody>
      </p:sp>
      <p:sp>
        <p:nvSpPr>
          <p:cNvPr id="6" name="Symbol zastępczy numeru slajdu 5">
            <a:extLst>
              <a:ext uri="{FF2B5EF4-FFF2-40B4-BE49-F238E27FC236}">
                <a16:creationId xmlns:a16="http://schemas.microsoft.com/office/drawing/2014/main" id="{23911E8D-4705-C996-3066-C6D0538AFCEE}"/>
              </a:ext>
            </a:extLst>
          </p:cNvPr>
          <p:cNvSpPr>
            <a:spLocks noGrp="1"/>
          </p:cNvSpPr>
          <p:nvPr>
            <p:ph type="sldNum" sz="quarter" idx="12"/>
          </p:nvPr>
        </p:nvSpPr>
        <p:spPr/>
        <p:txBody>
          <a:bodyPr/>
          <a:lstStyle/>
          <a:p>
            <a:fld id="{12A4206F-A448-4D16-A604-AC8BF2A68782}" type="slidenum">
              <a:rPr lang="pl-PL" smtClean="0"/>
              <a:t>‹#›</a:t>
            </a:fld>
            <a:endParaRPr lang="pl-PL"/>
          </a:p>
        </p:txBody>
      </p:sp>
    </p:spTree>
    <p:extLst>
      <p:ext uri="{BB962C8B-B14F-4D97-AF65-F5344CB8AC3E}">
        <p14:creationId xmlns:p14="http://schemas.microsoft.com/office/powerpoint/2010/main" val="2435608750"/>
      </p:ext>
    </p:extLst>
  </p:cSld>
  <p:clrMapOvr>
    <a:masterClrMapping/>
  </p:clrMapOvr>
  <p:transition spd="slow">
    <p:cover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4CA78B73-8F05-64CF-5A84-3CFB715EA6B3}"/>
              </a:ext>
            </a:extLst>
          </p:cNvPr>
          <p:cNvSpPr>
            <a:spLocks noGrp="1"/>
          </p:cNvSpPr>
          <p:nvPr>
            <p:ph type="title"/>
          </p:nvPr>
        </p:nvSpPr>
        <p:spPr/>
        <p:txBody>
          <a:bodyPr/>
          <a:lstStyle/>
          <a:p>
            <a:r>
              <a:rPr lang="pl-PL"/>
              <a:t>Kliknij, aby edytować styl</a:t>
            </a:r>
          </a:p>
        </p:txBody>
      </p:sp>
      <p:sp>
        <p:nvSpPr>
          <p:cNvPr id="3" name="Symbol zastępczy zawartości 2">
            <a:extLst>
              <a:ext uri="{FF2B5EF4-FFF2-40B4-BE49-F238E27FC236}">
                <a16:creationId xmlns:a16="http://schemas.microsoft.com/office/drawing/2014/main" id="{DDF2F640-418D-6059-5525-9AFFA72E9F4E}"/>
              </a:ext>
            </a:extLst>
          </p:cNvPr>
          <p:cNvSpPr>
            <a:spLocks noGrp="1"/>
          </p:cNvSpPr>
          <p:nvPr>
            <p:ph idx="1"/>
          </p:nvPr>
        </p:nvSpPr>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a:extLst>
              <a:ext uri="{FF2B5EF4-FFF2-40B4-BE49-F238E27FC236}">
                <a16:creationId xmlns:a16="http://schemas.microsoft.com/office/drawing/2014/main" id="{02329B26-62A7-12A3-8478-C807AEC732B8}"/>
              </a:ext>
            </a:extLst>
          </p:cNvPr>
          <p:cNvSpPr>
            <a:spLocks noGrp="1"/>
          </p:cNvSpPr>
          <p:nvPr>
            <p:ph type="dt" sz="half" idx="10"/>
          </p:nvPr>
        </p:nvSpPr>
        <p:spPr>
          <a:xfrm>
            <a:off x="838200" y="6356350"/>
            <a:ext cx="2743200" cy="365125"/>
          </a:xfrm>
          <a:prstGeom prst="rect">
            <a:avLst/>
          </a:prstGeom>
        </p:spPr>
        <p:txBody>
          <a:bodyPr/>
          <a:lstStyle/>
          <a:p>
            <a:fld id="{CEEDFCE0-31E3-42EE-911B-B73664151F22}" type="datetimeFigureOut">
              <a:rPr lang="pl-PL" smtClean="0"/>
              <a:t>24.06.2026</a:t>
            </a:fld>
            <a:endParaRPr lang="pl-PL"/>
          </a:p>
        </p:txBody>
      </p:sp>
      <p:sp>
        <p:nvSpPr>
          <p:cNvPr id="5" name="Symbol zastępczy stopki 4">
            <a:extLst>
              <a:ext uri="{FF2B5EF4-FFF2-40B4-BE49-F238E27FC236}">
                <a16:creationId xmlns:a16="http://schemas.microsoft.com/office/drawing/2014/main" id="{60E2B131-55A5-4DE0-CE09-F4C3611C6658}"/>
              </a:ext>
            </a:extLst>
          </p:cNvPr>
          <p:cNvSpPr>
            <a:spLocks noGrp="1"/>
          </p:cNvSpPr>
          <p:nvPr>
            <p:ph type="ftr" sz="quarter" idx="11"/>
          </p:nvPr>
        </p:nvSpPr>
        <p:spPr>
          <a:xfrm>
            <a:off x="4038600" y="6356350"/>
            <a:ext cx="4114800" cy="365125"/>
          </a:xfrm>
          <a:prstGeom prst="rect">
            <a:avLst/>
          </a:prstGeom>
        </p:spPr>
        <p:txBody>
          <a:bodyPr/>
          <a:lstStyle/>
          <a:p>
            <a:endParaRPr lang="pl-PL"/>
          </a:p>
        </p:txBody>
      </p:sp>
      <p:sp>
        <p:nvSpPr>
          <p:cNvPr id="6" name="Symbol zastępczy numeru slajdu 5">
            <a:extLst>
              <a:ext uri="{FF2B5EF4-FFF2-40B4-BE49-F238E27FC236}">
                <a16:creationId xmlns:a16="http://schemas.microsoft.com/office/drawing/2014/main" id="{27E08E1E-6601-758F-BFC6-34EB277D8389}"/>
              </a:ext>
            </a:extLst>
          </p:cNvPr>
          <p:cNvSpPr>
            <a:spLocks noGrp="1"/>
          </p:cNvSpPr>
          <p:nvPr>
            <p:ph type="sldNum" sz="quarter" idx="12"/>
          </p:nvPr>
        </p:nvSpPr>
        <p:spPr/>
        <p:txBody>
          <a:bodyPr/>
          <a:lstStyle/>
          <a:p>
            <a:fld id="{12A4206F-A448-4D16-A604-AC8BF2A68782}" type="slidenum">
              <a:rPr lang="pl-PL" smtClean="0"/>
              <a:t>‹#›</a:t>
            </a:fld>
            <a:endParaRPr lang="pl-PL"/>
          </a:p>
        </p:txBody>
      </p:sp>
    </p:spTree>
    <p:extLst>
      <p:ext uri="{BB962C8B-B14F-4D97-AF65-F5344CB8AC3E}">
        <p14:creationId xmlns:p14="http://schemas.microsoft.com/office/powerpoint/2010/main" val="2765092768"/>
      </p:ext>
    </p:extLst>
  </p:cSld>
  <p:clrMapOvr>
    <a:masterClrMapping/>
  </p:clrMapOvr>
  <p:transition spd="slow">
    <p:cover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7AEFD758-9124-06A1-DF3D-5926C7CA28A1}"/>
              </a:ext>
            </a:extLst>
          </p:cNvPr>
          <p:cNvSpPr>
            <a:spLocks noGrp="1"/>
          </p:cNvSpPr>
          <p:nvPr>
            <p:ph type="title"/>
          </p:nvPr>
        </p:nvSpPr>
        <p:spPr>
          <a:xfrm>
            <a:off x="831850" y="1709738"/>
            <a:ext cx="10515600" cy="2852737"/>
          </a:xfrm>
        </p:spPr>
        <p:txBody>
          <a:bodyPr anchor="b"/>
          <a:lstStyle>
            <a:lvl1pPr>
              <a:defRPr sz="6000"/>
            </a:lvl1pPr>
          </a:lstStyle>
          <a:p>
            <a:r>
              <a:rPr lang="pl-PL"/>
              <a:t>Kliknij, aby edytować styl</a:t>
            </a:r>
          </a:p>
        </p:txBody>
      </p:sp>
      <p:sp>
        <p:nvSpPr>
          <p:cNvPr id="3" name="Symbol zastępczy tekstu 2">
            <a:extLst>
              <a:ext uri="{FF2B5EF4-FFF2-40B4-BE49-F238E27FC236}">
                <a16:creationId xmlns:a16="http://schemas.microsoft.com/office/drawing/2014/main" id="{92151D51-7F8A-27D1-4A79-45F3F3B4537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l-PL"/>
              <a:t>Kliknij, aby edytować style wzorca tekstu</a:t>
            </a:r>
          </a:p>
        </p:txBody>
      </p:sp>
      <p:sp>
        <p:nvSpPr>
          <p:cNvPr id="4" name="Symbol zastępczy daty 3">
            <a:extLst>
              <a:ext uri="{FF2B5EF4-FFF2-40B4-BE49-F238E27FC236}">
                <a16:creationId xmlns:a16="http://schemas.microsoft.com/office/drawing/2014/main" id="{8A9EE747-B718-AAA7-32CF-2F31E11EDD8E}"/>
              </a:ext>
            </a:extLst>
          </p:cNvPr>
          <p:cNvSpPr>
            <a:spLocks noGrp="1"/>
          </p:cNvSpPr>
          <p:nvPr>
            <p:ph type="dt" sz="half" idx="10"/>
          </p:nvPr>
        </p:nvSpPr>
        <p:spPr>
          <a:xfrm>
            <a:off x="838200" y="6356350"/>
            <a:ext cx="2743200" cy="365125"/>
          </a:xfrm>
          <a:prstGeom prst="rect">
            <a:avLst/>
          </a:prstGeom>
        </p:spPr>
        <p:txBody>
          <a:bodyPr/>
          <a:lstStyle/>
          <a:p>
            <a:fld id="{CEEDFCE0-31E3-42EE-911B-B73664151F22}" type="datetimeFigureOut">
              <a:rPr lang="pl-PL" smtClean="0"/>
              <a:t>24.06.2026</a:t>
            </a:fld>
            <a:endParaRPr lang="pl-PL"/>
          </a:p>
        </p:txBody>
      </p:sp>
      <p:sp>
        <p:nvSpPr>
          <p:cNvPr id="5" name="Symbol zastępczy stopki 4">
            <a:extLst>
              <a:ext uri="{FF2B5EF4-FFF2-40B4-BE49-F238E27FC236}">
                <a16:creationId xmlns:a16="http://schemas.microsoft.com/office/drawing/2014/main" id="{BE1DF63F-7F54-37AA-1041-08101BD32F12}"/>
              </a:ext>
            </a:extLst>
          </p:cNvPr>
          <p:cNvSpPr>
            <a:spLocks noGrp="1"/>
          </p:cNvSpPr>
          <p:nvPr>
            <p:ph type="ftr" sz="quarter" idx="11"/>
          </p:nvPr>
        </p:nvSpPr>
        <p:spPr>
          <a:xfrm>
            <a:off x="4038600" y="6356350"/>
            <a:ext cx="4114800" cy="365125"/>
          </a:xfrm>
          <a:prstGeom prst="rect">
            <a:avLst/>
          </a:prstGeom>
        </p:spPr>
        <p:txBody>
          <a:bodyPr/>
          <a:lstStyle/>
          <a:p>
            <a:endParaRPr lang="pl-PL"/>
          </a:p>
        </p:txBody>
      </p:sp>
      <p:sp>
        <p:nvSpPr>
          <p:cNvPr id="6" name="Symbol zastępczy numeru slajdu 5">
            <a:extLst>
              <a:ext uri="{FF2B5EF4-FFF2-40B4-BE49-F238E27FC236}">
                <a16:creationId xmlns:a16="http://schemas.microsoft.com/office/drawing/2014/main" id="{EED8CA17-CFC8-B83C-36AD-EF5BE2D6A0BF}"/>
              </a:ext>
            </a:extLst>
          </p:cNvPr>
          <p:cNvSpPr>
            <a:spLocks noGrp="1"/>
          </p:cNvSpPr>
          <p:nvPr>
            <p:ph type="sldNum" sz="quarter" idx="12"/>
          </p:nvPr>
        </p:nvSpPr>
        <p:spPr/>
        <p:txBody>
          <a:bodyPr/>
          <a:lstStyle/>
          <a:p>
            <a:fld id="{12A4206F-A448-4D16-A604-AC8BF2A68782}" type="slidenum">
              <a:rPr lang="pl-PL" smtClean="0"/>
              <a:t>‹#›</a:t>
            </a:fld>
            <a:endParaRPr lang="pl-PL"/>
          </a:p>
        </p:txBody>
      </p:sp>
    </p:spTree>
    <p:extLst>
      <p:ext uri="{BB962C8B-B14F-4D97-AF65-F5344CB8AC3E}">
        <p14:creationId xmlns:p14="http://schemas.microsoft.com/office/powerpoint/2010/main" val="524882961"/>
      </p:ext>
    </p:extLst>
  </p:cSld>
  <p:clrMapOvr>
    <a:masterClrMapping/>
  </p:clrMapOvr>
  <p:transition spd="slow">
    <p:cover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97FEA0F4-15FD-7E8D-7148-7F310F5B5AD6}"/>
              </a:ext>
            </a:extLst>
          </p:cNvPr>
          <p:cNvSpPr>
            <a:spLocks noGrp="1"/>
          </p:cNvSpPr>
          <p:nvPr>
            <p:ph type="title"/>
          </p:nvPr>
        </p:nvSpPr>
        <p:spPr/>
        <p:txBody>
          <a:bodyPr/>
          <a:lstStyle/>
          <a:p>
            <a:r>
              <a:rPr lang="pl-PL"/>
              <a:t>Kliknij, aby edytować styl</a:t>
            </a:r>
          </a:p>
        </p:txBody>
      </p:sp>
      <p:sp>
        <p:nvSpPr>
          <p:cNvPr id="3" name="Symbol zastępczy zawartości 2">
            <a:extLst>
              <a:ext uri="{FF2B5EF4-FFF2-40B4-BE49-F238E27FC236}">
                <a16:creationId xmlns:a16="http://schemas.microsoft.com/office/drawing/2014/main" id="{C6E8DBA2-C098-F754-8556-6A4707AC5849}"/>
              </a:ext>
            </a:extLst>
          </p:cNvPr>
          <p:cNvSpPr>
            <a:spLocks noGrp="1"/>
          </p:cNvSpPr>
          <p:nvPr>
            <p:ph sz="half" idx="1"/>
          </p:nvPr>
        </p:nvSpPr>
        <p:spPr>
          <a:xfrm>
            <a:off x="838200" y="1825625"/>
            <a:ext cx="5181600" cy="4351338"/>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zawartości 3">
            <a:extLst>
              <a:ext uri="{FF2B5EF4-FFF2-40B4-BE49-F238E27FC236}">
                <a16:creationId xmlns:a16="http://schemas.microsoft.com/office/drawing/2014/main" id="{AF2C171D-F677-9DD1-D703-F9DB4FEACE0E}"/>
              </a:ext>
            </a:extLst>
          </p:cNvPr>
          <p:cNvSpPr>
            <a:spLocks noGrp="1"/>
          </p:cNvSpPr>
          <p:nvPr>
            <p:ph sz="half" idx="2"/>
          </p:nvPr>
        </p:nvSpPr>
        <p:spPr>
          <a:xfrm>
            <a:off x="6172200" y="1825625"/>
            <a:ext cx="5181600" cy="4351338"/>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daty 4">
            <a:extLst>
              <a:ext uri="{FF2B5EF4-FFF2-40B4-BE49-F238E27FC236}">
                <a16:creationId xmlns:a16="http://schemas.microsoft.com/office/drawing/2014/main" id="{9E3BCDAB-55CB-FC3C-04C3-64FDF9DD25C8}"/>
              </a:ext>
            </a:extLst>
          </p:cNvPr>
          <p:cNvSpPr>
            <a:spLocks noGrp="1"/>
          </p:cNvSpPr>
          <p:nvPr>
            <p:ph type="dt" sz="half" idx="10"/>
          </p:nvPr>
        </p:nvSpPr>
        <p:spPr>
          <a:xfrm>
            <a:off x="838200" y="6356350"/>
            <a:ext cx="2743200" cy="365125"/>
          </a:xfrm>
          <a:prstGeom prst="rect">
            <a:avLst/>
          </a:prstGeom>
        </p:spPr>
        <p:txBody>
          <a:bodyPr/>
          <a:lstStyle/>
          <a:p>
            <a:fld id="{CEEDFCE0-31E3-42EE-911B-B73664151F22}" type="datetimeFigureOut">
              <a:rPr lang="pl-PL" smtClean="0"/>
              <a:t>24.06.2026</a:t>
            </a:fld>
            <a:endParaRPr lang="pl-PL"/>
          </a:p>
        </p:txBody>
      </p:sp>
      <p:sp>
        <p:nvSpPr>
          <p:cNvPr id="6" name="Symbol zastępczy stopki 5">
            <a:extLst>
              <a:ext uri="{FF2B5EF4-FFF2-40B4-BE49-F238E27FC236}">
                <a16:creationId xmlns:a16="http://schemas.microsoft.com/office/drawing/2014/main" id="{5B839011-779A-D178-8138-8AD5396B84C6}"/>
              </a:ext>
            </a:extLst>
          </p:cNvPr>
          <p:cNvSpPr>
            <a:spLocks noGrp="1"/>
          </p:cNvSpPr>
          <p:nvPr>
            <p:ph type="ftr" sz="quarter" idx="11"/>
          </p:nvPr>
        </p:nvSpPr>
        <p:spPr>
          <a:xfrm>
            <a:off x="4038600" y="6356350"/>
            <a:ext cx="4114800" cy="365125"/>
          </a:xfrm>
          <a:prstGeom prst="rect">
            <a:avLst/>
          </a:prstGeom>
        </p:spPr>
        <p:txBody>
          <a:bodyPr/>
          <a:lstStyle/>
          <a:p>
            <a:endParaRPr lang="pl-PL"/>
          </a:p>
        </p:txBody>
      </p:sp>
      <p:sp>
        <p:nvSpPr>
          <p:cNvPr id="7" name="Symbol zastępczy numeru slajdu 6">
            <a:extLst>
              <a:ext uri="{FF2B5EF4-FFF2-40B4-BE49-F238E27FC236}">
                <a16:creationId xmlns:a16="http://schemas.microsoft.com/office/drawing/2014/main" id="{2CA70324-85F8-76B4-BDF1-A5E6AF23AEA0}"/>
              </a:ext>
            </a:extLst>
          </p:cNvPr>
          <p:cNvSpPr>
            <a:spLocks noGrp="1"/>
          </p:cNvSpPr>
          <p:nvPr>
            <p:ph type="sldNum" sz="quarter" idx="12"/>
          </p:nvPr>
        </p:nvSpPr>
        <p:spPr/>
        <p:txBody>
          <a:bodyPr/>
          <a:lstStyle/>
          <a:p>
            <a:fld id="{12A4206F-A448-4D16-A604-AC8BF2A68782}" type="slidenum">
              <a:rPr lang="pl-PL" smtClean="0"/>
              <a:t>‹#›</a:t>
            </a:fld>
            <a:endParaRPr lang="pl-PL"/>
          </a:p>
        </p:txBody>
      </p:sp>
    </p:spTree>
    <p:extLst>
      <p:ext uri="{BB962C8B-B14F-4D97-AF65-F5344CB8AC3E}">
        <p14:creationId xmlns:p14="http://schemas.microsoft.com/office/powerpoint/2010/main" val="2286451832"/>
      </p:ext>
    </p:extLst>
  </p:cSld>
  <p:clrMapOvr>
    <a:masterClrMapping/>
  </p:clrMapOvr>
  <p:transition spd="slow">
    <p:cover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BE470CA0-E736-9C35-399B-4D11CB49D50F}"/>
              </a:ext>
            </a:extLst>
          </p:cNvPr>
          <p:cNvSpPr>
            <a:spLocks noGrp="1"/>
          </p:cNvSpPr>
          <p:nvPr>
            <p:ph type="title"/>
          </p:nvPr>
        </p:nvSpPr>
        <p:spPr>
          <a:xfrm>
            <a:off x="839788" y="365125"/>
            <a:ext cx="10515600" cy="1325563"/>
          </a:xfrm>
        </p:spPr>
        <p:txBody>
          <a:bodyPr/>
          <a:lstStyle/>
          <a:p>
            <a:r>
              <a:rPr lang="pl-PL"/>
              <a:t>Kliknij, aby edytować styl</a:t>
            </a:r>
          </a:p>
        </p:txBody>
      </p:sp>
      <p:sp>
        <p:nvSpPr>
          <p:cNvPr id="3" name="Symbol zastępczy tekstu 2">
            <a:extLst>
              <a:ext uri="{FF2B5EF4-FFF2-40B4-BE49-F238E27FC236}">
                <a16:creationId xmlns:a16="http://schemas.microsoft.com/office/drawing/2014/main" id="{7AB61AA8-2E33-2C35-7FEC-D17FDEA6F1D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4" name="Symbol zastępczy zawartości 3">
            <a:extLst>
              <a:ext uri="{FF2B5EF4-FFF2-40B4-BE49-F238E27FC236}">
                <a16:creationId xmlns:a16="http://schemas.microsoft.com/office/drawing/2014/main" id="{475EB110-ECF5-8C6A-717C-F13C6FA78A93}"/>
              </a:ext>
            </a:extLst>
          </p:cNvPr>
          <p:cNvSpPr>
            <a:spLocks noGrp="1"/>
          </p:cNvSpPr>
          <p:nvPr>
            <p:ph sz="half" idx="2"/>
          </p:nvPr>
        </p:nvSpPr>
        <p:spPr>
          <a:xfrm>
            <a:off x="839788" y="2505075"/>
            <a:ext cx="5157787" cy="3684588"/>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tekstu 4">
            <a:extLst>
              <a:ext uri="{FF2B5EF4-FFF2-40B4-BE49-F238E27FC236}">
                <a16:creationId xmlns:a16="http://schemas.microsoft.com/office/drawing/2014/main" id="{8A79383C-BC96-06F8-0886-6221C59F743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6" name="Symbol zastępczy zawartości 5">
            <a:extLst>
              <a:ext uri="{FF2B5EF4-FFF2-40B4-BE49-F238E27FC236}">
                <a16:creationId xmlns:a16="http://schemas.microsoft.com/office/drawing/2014/main" id="{6F505F25-3A98-077E-8899-8E05258A9332}"/>
              </a:ext>
            </a:extLst>
          </p:cNvPr>
          <p:cNvSpPr>
            <a:spLocks noGrp="1"/>
          </p:cNvSpPr>
          <p:nvPr>
            <p:ph sz="quarter" idx="4"/>
          </p:nvPr>
        </p:nvSpPr>
        <p:spPr>
          <a:xfrm>
            <a:off x="6172200" y="2505075"/>
            <a:ext cx="5183188" cy="3684588"/>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7" name="Symbol zastępczy daty 6">
            <a:extLst>
              <a:ext uri="{FF2B5EF4-FFF2-40B4-BE49-F238E27FC236}">
                <a16:creationId xmlns:a16="http://schemas.microsoft.com/office/drawing/2014/main" id="{AAC3AFB0-9BFA-B4B2-7B3A-5433BC464E12}"/>
              </a:ext>
            </a:extLst>
          </p:cNvPr>
          <p:cNvSpPr>
            <a:spLocks noGrp="1"/>
          </p:cNvSpPr>
          <p:nvPr>
            <p:ph type="dt" sz="half" idx="10"/>
          </p:nvPr>
        </p:nvSpPr>
        <p:spPr>
          <a:xfrm>
            <a:off x="838200" y="6356350"/>
            <a:ext cx="2743200" cy="365125"/>
          </a:xfrm>
          <a:prstGeom prst="rect">
            <a:avLst/>
          </a:prstGeom>
        </p:spPr>
        <p:txBody>
          <a:bodyPr/>
          <a:lstStyle/>
          <a:p>
            <a:fld id="{CEEDFCE0-31E3-42EE-911B-B73664151F22}" type="datetimeFigureOut">
              <a:rPr lang="pl-PL" smtClean="0"/>
              <a:t>24.06.2026</a:t>
            </a:fld>
            <a:endParaRPr lang="pl-PL"/>
          </a:p>
        </p:txBody>
      </p:sp>
      <p:sp>
        <p:nvSpPr>
          <p:cNvPr id="8" name="Symbol zastępczy stopki 7">
            <a:extLst>
              <a:ext uri="{FF2B5EF4-FFF2-40B4-BE49-F238E27FC236}">
                <a16:creationId xmlns:a16="http://schemas.microsoft.com/office/drawing/2014/main" id="{6212753E-0E93-BA19-2DC7-9BC682C5C433}"/>
              </a:ext>
            </a:extLst>
          </p:cNvPr>
          <p:cNvSpPr>
            <a:spLocks noGrp="1"/>
          </p:cNvSpPr>
          <p:nvPr>
            <p:ph type="ftr" sz="quarter" idx="11"/>
          </p:nvPr>
        </p:nvSpPr>
        <p:spPr>
          <a:xfrm>
            <a:off x="4038600" y="6356350"/>
            <a:ext cx="4114800" cy="365125"/>
          </a:xfrm>
          <a:prstGeom prst="rect">
            <a:avLst/>
          </a:prstGeom>
        </p:spPr>
        <p:txBody>
          <a:bodyPr/>
          <a:lstStyle/>
          <a:p>
            <a:endParaRPr lang="pl-PL"/>
          </a:p>
        </p:txBody>
      </p:sp>
      <p:sp>
        <p:nvSpPr>
          <p:cNvPr id="9" name="Symbol zastępczy numeru slajdu 8">
            <a:extLst>
              <a:ext uri="{FF2B5EF4-FFF2-40B4-BE49-F238E27FC236}">
                <a16:creationId xmlns:a16="http://schemas.microsoft.com/office/drawing/2014/main" id="{4C0F65E2-07C3-3598-7EAA-D15C3C365A29}"/>
              </a:ext>
            </a:extLst>
          </p:cNvPr>
          <p:cNvSpPr>
            <a:spLocks noGrp="1"/>
          </p:cNvSpPr>
          <p:nvPr>
            <p:ph type="sldNum" sz="quarter" idx="12"/>
          </p:nvPr>
        </p:nvSpPr>
        <p:spPr/>
        <p:txBody>
          <a:bodyPr/>
          <a:lstStyle/>
          <a:p>
            <a:fld id="{12A4206F-A448-4D16-A604-AC8BF2A68782}" type="slidenum">
              <a:rPr lang="pl-PL" smtClean="0"/>
              <a:t>‹#›</a:t>
            </a:fld>
            <a:endParaRPr lang="pl-PL"/>
          </a:p>
        </p:txBody>
      </p:sp>
    </p:spTree>
    <p:extLst>
      <p:ext uri="{BB962C8B-B14F-4D97-AF65-F5344CB8AC3E}">
        <p14:creationId xmlns:p14="http://schemas.microsoft.com/office/powerpoint/2010/main" val="2906495808"/>
      </p:ext>
    </p:extLst>
  </p:cSld>
  <p:clrMapOvr>
    <a:masterClrMapping/>
  </p:clrMapOvr>
  <p:transition spd="slow">
    <p:cover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5B8E9F3F-A4B7-A95E-9B68-B40EC4B8AECB}"/>
              </a:ext>
            </a:extLst>
          </p:cNvPr>
          <p:cNvSpPr>
            <a:spLocks noGrp="1"/>
          </p:cNvSpPr>
          <p:nvPr>
            <p:ph type="title"/>
          </p:nvPr>
        </p:nvSpPr>
        <p:spPr/>
        <p:txBody>
          <a:bodyPr/>
          <a:lstStyle/>
          <a:p>
            <a:r>
              <a:rPr lang="pl-PL"/>
              <a:t>Kliknij, aby edytować styl</a:t>
            </a:r>
          </a:p>
        </p:txBody>
      </p:sp>
      <p:sp>
        <p:nvSpPr>
          <p:cNvPr id="3" name="Symbol zastępczy daty 2">
            <a:extLst>
              <a:ext uri="{FF2B5EF4-FFF2-40B4-BE49-F238E27FC236}">
                <a16:creationId xmlns:a16="http://schemas.microsoft.com/office/drawing/2014/main" id="{30A3FDB2-D6D0-05F6-5286-A8097BDC1E42}"/>
              </a:ext>
            </a:extLst>
          </p:cNvPr>
          <p:cNvSpPr>
            <a:spLocks noGrp="1"/>
          </p:cNvSpPr>
          <p:nvPr>
            <p:ph type="dt" sz="half" idx="10"/>
          </p:nvPr>
        </p:nvSpPr>
        <p:spPr>
          <a:xfrm>
            <a:off x="838200" y="6356350"/>
            <a:ext cx="2743200" cy="365125"/>
          </a:xfrm>
          <a:prstGeom prst="rect">
            <a:avLst/>
          </a:prstGeom>
        </p:spPr>
        <p:txBody>
          <a:bodyPr/>
          <a:lstStyle/>
          <a:p>
            <a:fld id="{CEEDFCE0-31E3-42EE-911B-B73664151F22}" type="datetimeFigureOut">
              <a:rPr lang="pl-PL" smtClean="0"/>
              <a:t>24.06.2026</a:t>
            </a:fld>
            <a:endParaRPr lang="pl-PL"/>
          </a:p>
        </p:txBody>
      </p:sp>
      <p:sp>
        <p:nvSpPr>
          <p:cNvPr id="4" name="Symbol zastępczy stopki 3">
            <a:extLst>
              <a:ext uri="{FF2B5EF4-FFF2-40B4-BE49-F238E27FC236}">
                <a16:creationId xmlns:a16="http://schemas.microsoft.com/office/drawing/2014/main" id="{420D2B3B-27A2-A0E6-5F25-9147BD4C6F08}"/>
              </a:ext>
            </a:extLst>
          </p:cNvPr>
          <p:cNvSpPr>
            <a:spLocks noGrp="1"/>
          </p:cNvSpPr>
          <p:nvPr>
            <p:ph type="ftr" sz="quarter" idx="11"/>
          </p:nvPr>
        </p:nvSpPr>
        <p:spPr>
          <a:xfrm>
            <a:off x="4038600" y="6356350"/>
            <a:ext cx="4114800" cy="365125"/>
          </a:xfrm>
          <a:prstGeom prst="rect">
            <a:avLst/>
          </a:prstGeom>
        </p:spPr>
        <p:txBody>
          <a:bodyPr/>
          <a:lstStyle/>
          <a:p>
            <a:endParaRPr lang="pl-PL"/>
          </a:p>
        </p:txBody>
      </p:sp>
      <p:sp>
        <p:nvSpPr>
          <p:cNvPr id="5" name="Symbol zastępczy numeru slajdu 4">
            <a:extLst>
              <a:ext uri="{FF2B5EF4-FFF2-40B4-BE49-F238E27FC236}">
                <a16:creationId xmlns:a16="http://schemas.microsoft.com/office/drawing/2014/main" id="{D86D3A28-5C4C-3537-503E-60343369C6F3}"/>
              </a:ext>
            </a:extLst>
          </p:cNvPr>
          <p:cNvSpPr>
            <a:spLocks noGrp="1"/>
          </p:cNvSpPr>
          <p:nvPr>
            <p:ph type="sldNum" sz="quarter" idx="12"/>
          </p:nvPr>
        </p:nvSpPr>
        <p:spPr/>
        <p:txBody>
          <a:bodyPr/>
          <a:lstStyle/>
          <a:p>
            <a:fld id="{12A4206F-A448-4D16-A604-AC8BF2A68782}" type="slidenum">
              <a:rPr lang="pl-PL" smtClean="0"/>
              <a:t>‹#›</a:t>
            </a:fld>
            <a:endParaRPr lang="pl-PL"/>
          </a:p>
        </p:txBody>
      </p:sp>
    </p:spTree>
    <p:extLst>
      <p:ext uri="{BB962C8B-B14F-4D97-AF65-F5344CB8AC3E}">
        <p14:creationId xmlns:p14="http://schemas.microsoft.com/office/powerpoint/2010/main" val="783417927"/>
      </p:ext>
    </p:extLst>
  </p:cSld>
  <p:clrMapOvr>
    <a:masterClrMapping/>
  </p:clrMapOvr>
  <p:transition spd="slow">
    <p:cover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Symbol zastępczy daty 1">
            <a:extLst>
              <a:ext uri="{FF2B5EF4-FFF2-40B4-BE49-F238E27FC236}">
                <a16:creationId xmlns:a16="http://schemas.microsoft.com/office/drawing/2014/main" id="{FAB477E6-AA11-83D1-0E30-E58F3C470EA2}"/>
              </a:ext>
            </a:extLst>
          </p:cNvPr>
          <p:cNvSpPr>
            <a:spLocks noGrp="1"/>
          </p:cNvSpPr>
          <p:nvPr>
            <p:ph type="dt" sz="half" idx="10"/>
          </p:nvPr>
        </p:nvSpPr>
        <p:spPr>
          <a:xfrm>
            <a:off x="838200" y="6356350"/>
            <a:ext cx="2743200" cy="365125"/>
          </a:xfrm>
          <a:prstGeom prst="rect">
            <a:avLst/>
          </a:prstGeom>
        </p:spPr>
        <p:txBody>
          <a:bodyPr/>
          <a:lstStyle/>
          <a:p>
            <a:fld id="{CEEDFCE0-31E3-42EE-911B-B73664151F22}" type="datetimeFigureOut">
              <a:rPr lang="pl-PL" smtClean="0"/>
              <a:t>24.06.2026</a:t>
            </a:fld>
            <a:endParaRPr lang="pl-PL"/>
          </a:p>
        </p:txBody>
      </p:sp>
      <p:sp>
        <p:nvSpPr>
          <p:cNvPr id="3" name="Symbol zastępczy stopki 2">
            <a:extLst>
              <a:ext uri="{FF2B5EF4-FFF2-40B4-BE49-F238E27FC236}">
                <a16:creationId xmlns:a16="http://schemas.microsoft.com/office/drawing/2014/main" id="{48E8DA04-0E00-852C-0AD1-45CEF61C0E46}"/>
              </a:ext>
            </a:extLst>
          </p:cNvPr>
          <p:cNvSpPr>
            <a:spLocks noGrp="1"/>
          </p:cNvSpPr>
          <p:nvPr>
            <p:ph type="ftr" sz="quarter" idx="11"/>
          </p:nvPr>
        </p:nvSpPr>
        <p:spPr>
          <a:xfrm>
            <a:off x="4038600" y="6356350"/>
            <a:ext cx="4114800" cy="365125"/>
          </a:xfrm>
          <a:prstGeom prst="rect">
            <a:avLst/>
          </a:prstGeom>
        </p:spPr>
        <p:txBody>
          <a:bodyPr/>
          <a:lstStyle/>
          <a:p>
            <a:endParaRPr lang="pl-PL"/>
          </a:p>
        </p:txBody>
      </p:sp>
      <p:sp>
        <p:nvSpPr>
          <p:cNvPr id="4" name="Symbol zastępczy numeru slajdu 3">
            <a:extLst>
              <a:ext uri="{FF2B5EF4-FFF2-40B4-BE49-F238E27FC236}">
                <a16:creationId xmlns:a16="http://schemas.microsoft.com/office/drawing/2014/main" id="{6F602D01-9203-7485-D6C8-A8B8FC4D5480}"/>
              </a:ext>
            </a:extLst>
          </p:cNvPr>
          <p:cNvSpPr>
            <a:spLocks noGrp="1"/>
          </p:cNvSpPr>
          <p:nvPr>
            <p:ph type="sldNum" sz="quarter" idx="12"/>
          </p:nvPr>
        </p:nvSpPr>
        <p:spPr/>
        <p:txBody>
          <a:bodyPr/>
          <a:lstStyle/>
          <a:p>
            <a:fld id="{12A4206F-A448-4D16-A604-AC8BF2A68782}" type="slidenum">
              <a:rPr lang="pl-PL" smtClean="0"/>
              <a:t>‹#›</a:t>
            </a:fld>
            <a:endParaRPr lang="pl-PL"/>
          </a:p>
        </p:txBody>
      </p:sp>
    </p:spTree>
    <p:extLst>
      <p:ext uri="{BB962C8B-B14F-4D97-AF65-F5344CB8AC3E}">
        <p14:creationId xmlns:p14="http://schemas.microsoft.com/office/powerpoint/2010/main" val="1364381220"/>
      </p:ext>
    </p:extLst>
  </p:cSld>
  <p:clrMapOvr>
    <a:masterClrMapping/>
  </p:clrMapOvr>
  <p:transition spd="slow">
    <p:cover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3EE55973-B71C-AA7B-A379-387FDB02075B}"/>
              </a:ext>
            </a:extLst>
          </p:cNvPr>
          <p:cNvSpPr>
            <a:spLocks noGrp="1"/>
          </p:cNvSpPr>
          <p:nvPr>
            <p:ph type="title"/>
          </p:nvPr>
        </p:nvSpPr>
        <p:spPr>
          <a:xfrm>
            <a:off x="839788" y="457200"/>
            <a:ext cx="3932237" cy="1600200"/>
          </a:xfrm>
        </p:spPr>
        <p:txBody>
          <a:bodyPr anchor="b"/>
          <a:lstStyle>
            <a:lvl1pPr>
              <a:defRPr sz="3200"/>
            </a:lvl1pPr>
          </a:lstStyle>
          <a:p>
            <a:r>
              <a:rPr lang="pl-PL"/>
              <a:t>Kliknij, aby edytować styl</a:t>
            </a:r>
          </a:p>
        </p:txBody>
      </p:sp>
      <p:sp>
        <p:nvSpPr>
          <p:cNvPr id="3" name="Symbol zastępczy zawartości 2">
            <a:extLst>
              <a:ext uri="{FF2B5EF4-FFF2-40B4-BE49-F238E27FC236}">
                <a16:creationId xmlns:a16="http://schemas.microsoft.com/office/drawing/2014/main" id="{9A8AD4DD-0C3C-3D88-7FA7-BD2422C7602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tekstu 3">
            <a:extLst>
              <a:ext uri="{FF2B5EF4-FFF2-40B4-BE49-F238E27FC236}">
                <a16:creationId xmlns:a16="http://schemas.microsoft.com/office/drawing/2014/main" id="{C27D4D47-EE6B-9BE2-0DF1-C537DF2B6AD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a:t>Kliknij, aby edytować style wzorca tekstu</a:t>
            </a:r>
          </a:p>
        </p:txBody>
      </p:sp>
      <p:sp>
        <p:nvSpPr>
          <p:cNvPr id="5" name="Symbol zastępczy daty 4">
            <a:extLst>
              <a:ext uri="{FF2B5EF4-FFF2-40B4-BE49-F238E27FC236}">
                <a16:creationId xmlns:a16="http://schemas.microsoft.com/office/drawing/2014/main" id="{3CD60849-1BB5-43EF-6AD3-589BA53DC1FC}"/>
              </a:ext>
            </a:extLst>
          </p:cNvPr>
          <p:cNvSpPr>
            <a:spLocks noGrp="1"/>
          </p:cNvSpPr>
          <p:nvPr>
            <p:ph type="dt" sz="half" idx="10"/>
          </p:nvPr>
        </p:nvSpPr>
        <p:spPr>
          <a:xfrm>
            <a:off x="838200" y="6356350"/>
            <a:ext cx="2743200" cy="365125"/>
          </a:xfrm>
          <a:prstGeom prst="rect">
            <a:avLst/>
          </a:prstGeom>
        </p:spPr>
        <p:txBody>
          <a:bodyPr/>
          <a:lstStyle/>
          <a:p>
            <a:fld id="{CEEDFCE0-31E3-42EE-911B-B73664151F22}" type="datetimeFigureOut">
              <a:rPr lang="pl-PL" smtClean="0"/>
              <a:t>24.06.2026</a:t>
            </a:fld>
            <a:endParaRPr lang="pl-PL"/>
          </a:p>
        </p:txBody>
      </p:sp>
      <p:sp>
        <p:nvSpPr>
          <p:cNvPr id="6" name="Symbol zastępczy stopki 5">
            <a:extLst>
              <a:ext uri="{FF2B5EF4-FFF2-40B4-BE49-F238E27FC236}">
                <a16:creationId xmlns:a16="http://schemas.microsoft.com/office/drawing/2014/main" id="{67AE5D9F-ED20-C92D-B406-EC7B7A4DE33D}"/>
              </a:ext>
            </a:extLst>
          </p:cNvPr>
          <p:cNvSpPr>
            <a:spLocks noGrp="1"/>
          </p:cNvSpPr>
          <p:nvPr>
            <p:ph type="ftr" sz="quarter" idx="11"/>
          </p:nvPr>
        </p:nvSpPr>
        <p:spPr>
          <a:xfrm>
            <a:off x="4038600" y="6356350"/>
            <a:ext cx="4114800" cy="365125"/>
          </a:xfrm>
          <a:prstGeom prst="rect">
            <a:avLst/>
          </a:prstGeom>
        </p:spPr>
        <p:txBody>
          <a:bodyPr/>
          <a:lstStyle/>
          <a:p>
            <a:endParaRPr lang="pl-PL"/>
          </a:p>
        </p:txBody>
      </p:sp>
      <p:sp>
        <p:nvSpPr>
          <p:cNvPr id="7" name="Symbol zastępczy numeru slajdu 6">
            <a:extLst>
              <a:ext uri="{FF2B5EF4-FFF2-40B4-BE49-F238E27FC236}">
                <a16:creationId xmlns:a16="http://schemas.microsoft.com/office/drawing/2014/main" id="{9106B887-A571-672B-FE08-5AEB93B71418}"/>
              </a:ext>
            </a:extLst>
          </p:cNvPr>
          <p:cNvSpPr>
            <a:spLocks noGrp="1"/>
          </p:cNvSpPr>
          <p:nvPr>
            <p:ph type="sldNum" sz="quarter" idx="12"/>
          </p:nvPr>
        </p:nvSpPr>
        <p:spPr/>
        <p:txBody>
          <a:bodyPr/>
          <a:lstStyle/>
          <a:p>
            <a:fld id="{12A4206F-A448-4D16-A604-AC8BF2A68782}" type="slidenum">
              <a:rPr lang="pl-PL" smtClean="0"/>
              <a:t>‹#›</a:t>
            </a:fld>
            <a:endParaRPr lang="pl-PL"/>
          </a:p>
        </p:txBody>
      </p:sp>
    </p:spTree>
    <p:extLst>
      <p:ext uri="{BB962C8B-B14F-4D97-AF65-F5344CB8AC3E}">
        <p14:creationId xmlns:p14="http://schemas.microsoft.com/office/powerpoint/2010/main" val="2284018572"/>
      </p:ext>
    </p:extLst>
  </p:cSld>
  <p:clrMapOvr>
    <a:masterClrMapping/>
  </p:clrMapOvr>
  <p:transition spd="slow">
    <p:cover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F1D48004-6C18-3768-535E-9A16133856F2}"/>
              </a:ext>
            </a:extLst>
          </p:cNvPr>
          <p:cNvSpPr>
            <a:spLocks noGrp="1"/>
          </p:cNvSpPr>
          <p:nvPr>
            <p:ph type="title"/>
          </p:nvPr>
        </p:nvSpPr>
        <p:spPr>
          <a:xfrm>
            <a:off x="839788" y="457200"/>
            <a:ext cx="3932237" cy="1600200"/>
          </a:xfrm>
        </p:spPr>
        <p:txBody>
          <a:bodyPr anchor="b"/>
          <a:lstStyle>
            <a:lvl1pPr>
              <a:defRPr sz="3200"/>
            </a:lvl1pPr>
          </a:lstStyle>
          <a:p>
            <a:r>
              <a:rPr lang="pl-PL"/>
              <a:t>Kliknij, aby edytować styl</a:t>
            </a:r>
          </a:p>
        </p:txBody>
      </p:sp>
      <p:sp>
        <p:nvSpPr>
          <p:cNvPr id="3" name="Symbol zastępczy obrazu 2">
            <a:extLst>
              <a:ext uri="{FF2B5EF4-FFF2-40B4-BE49-F238E27FC236}">
                <a16:creationId xmlns:a16="http://schemas.microsoft.com/office/drawing/2014/main" id="{6E6D4E40-2E01-679F-8503-56222D3D7AE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l-PL"/>
          </a:p>
        </p:txBody>
      </p:sp>
      <p:sp>
        <p:nvSpPr>
          <p:cNvPr id="4" name="Symbol zastępczy tekstu 3">
            <a:extLst>
              <a:ext uri="{FF2B5EF4-FFF2-40B4-BE49-F238E27FC236}">
                <a16:creationId xmlns:a16="http://schemas.microsoft.com/office/drawing/2014/main" id="{A541D6E7-C1D8-A295-C806-4DBD00345E9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a:t>Kliknij, aby edytować style wzorca tekstu</a:t>
            </a:r>
          </a:p>
        </p:txBody>
      </p:sp>
      <p:sp>
        <p:nvSpPr>
          <p:cNvPr id="5" name="Symbol zastępczy daty 4">
            <a:extLst>
              <a:ext uri="{FF2B5EF4-FFF2-40B4-BE49-F238E27FC236}">
                <a16:creationId xmlns:a16="http://schemas.microsoft.com/office/drawing/2014/main" id="{5A48E341-FF88-C0D6-4442-07B0E1556A6B}"/>
              </a:ext>
            </a:extLst>
          </p:cNvPr>
          <p:cNvSpPr>
            <a:spLocks noGrp="1"/>
          </p:cNvSpPr>
          <p:nvPr>
            <p:ph type="dt" sz="half" idx="10"/>
          </p:nvPr>
        </p:nvSpPr>
        <p:spPr>
          <a:xfrm>
            <a:off x="838200" y="6356350"/>
            <a:ext cx="2743200" cy="365125"/>
          </a:xfrm>
          <a:prstGeom prst="rect">
            <a:avLst/>
          </a:prstGeom>
        </p:spPr>
        <p:txBody>
          <a:bodyPr/>
          <a:lstStyle/>
          <a:p>
            <a:fld id="{CEEDFCE0-31E3-42EE-911B-B73664151F22}" type="datetimeFigureOut">
              <a:rPr lang="pl-PL" smtClean="0"/>
              <a:t>24.06.2026</a:t>
            </a:fld>
            <a:endParaRPr lang="pl-PL"/>
          </a:p>
        </p:txBody>
      </p:sp>
      <p:sp>
        <p:nvSpPr>
          <p:cNvPr id="6" name="Symbol zastępczy stopki 5">
            <a:extLst>
              <a:ext uri="{FF2B5EF4-FFF2-40B4-BE49-F238E27FC236}">
                <a16:creationId xmlns:a16="http://schemas.microsoft.com/office/drawing/2014/main" id="{75D25413-61F3-207A-6507-9A0714AE3227}"/>
              </a:ext>
            </a:extLst>
          </p:cNvPr>
          <p:cNvSpPr>
            <a:spLocks noGrp="1"/>
          </p:cNvSpPr>
          <p:nvPr>
            <p:ph type="ftr" sz="quarter" idx="11"/>
          </p:nvPr>
        </p:nvSpPr>
        <p:spPr>
          <a:xfrm>
            <a:off x="4038600" y="6356350"/>
            <a:ext cx="4114800" cy="365125"/>
          </a:xfrm>
          <a:prstGeom prst="rect">
            <a:avLst/>
          </a:prstGeom>
        </p:spPr>
        <p:txBody>
          <a:bodyPr/>
          <a:lstStyle/>
          <a:p>
            <a:endParaRPr lang="pl-PL"/>
          </a:p>
        </p:txBody>
      </p:sp>
      <p:sp>
        <p:nvSpPr>
          <p:cNvPr id="7" name="Symbol zastępczy numeru slajdu 6">
            <a:extLst>
              <a:ext uri="{FF2B5EF4-FFF2-40B4-BE49-F238E27FC236}">
                <a16:creationId xmlns:a16="http://schemas.microsoft.com/office/drawing/2014/main" id="{0E4E8B89-FD6B-BC83-5D87-CBE86DC6400A}"/>
              </a:ext>
            </a:extLst>
          </p:cNvPr>
          <p:cNvSpPr>
            <a:spLocks noGrp="1"/>
          </p:cNvSpPr>
          <p:nvPr>
            <p:ph type="sldNum" sz="quarter" idx="12"/>
          </p:nvPr>
        </p:nvSpPr>
        <p:spPr/>
        <p:txBody>
          <a:bodyPr/>
          <a:lstStyle/>
          <a:p>
            <a:fld id="{12A4206F-A448-4D16-A604-AC8BF2A68782}" type="slidenum">
              <a:rPr lang="pl-PL" smtClean="0"/>
              <a:t>‹#›</a:t>
            </a:fld>
            <a:endParaRPr lang="pl-PL"/>
          </a:p>
        </p:txBody>
      </p:sp>
    </p:spTree>
    <p:extLst>
      <p:ext uri="{BB962C8B-B14F-4D97-AF65-F5344CB8AC3E}">
        <p14:creationId xmlns:p14="http://schemas.microsoft.com/office/powerpoint/2010/main" val="2829411932"/>
      </p:ext>
    </p:extLst>
  </p:cSld>
  <p:clrMapOvr>
    <a:masterClrMapping/>
  </p:clrMapOvr>
  <p:transition spd="slow">
    <p:cover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tytułu 1">
            <a:extLst>
              <a:ext uri="{FF2B5EF4-FFF2-40B4-BE49-F238E27FC236}">
                <a16:creationId xmlns:a16="http://schemas.microsoft.com/office/drawing/2014/main" id="{B00A6FBF-2239-D92F-7617-E5EC08D88F1D}"/>
              </a:ext>
            </a:extLst>
          </p:cNvPr>
          <p:cNvSpPr>
            <a:spLocks noGrp="1"/>
          </p:cNvSpPr>
          <p:nvPr>
            <p:ph type="title"/>
          </p:nvPr>
        </p:nvSpPr>
        <p:spPr>
          <a:xfrm>
            <a:off x="838200" y="1035164"/>
            <a:ext cx="10515600" cy="1089484"/>
          </a:xfrm>
          <a:prstGeom prst="rect">
            <a:avLst/>
          </a:prstGeom>
        </p:spPr>
        <p:txBody>
          <a:bodyPr vert="horz" lIns="91440" tIns="45720" rIns="91440" bIns="45720" rtlCol="0" anchor="ctr">
            <a:normAutofit/>
          </a:bodyPr>
          <a:lstStyle/>
          <a:p>
            <a:r>
              <a:rPr lang="pl-PL" dirty="0"/>
              <a:t>Kliknij, aby edytować styl</a:t>
            </a:r>
          </a:p>
        </p:txBody>
      </p:sp>
      <p:sp>
        <p:nvSpPr>
          <p:cNvPr id="3" name="Symbol zastępczy tekstu 2">
            <a:extLst>
              <a:ext uri="{FF2B5EF4-FFF2-40B4-BE49-F238E27FC236}">
                <a16:creationId xmlns:a16="http://schemas.microsoft.com/office/drawing/2014/main" id="{02C5A3A5-5F0B-FC03-295B-002617B6BCB0}"/>
              </a:ext>
            </a:extLst>
          </p:cNvPr>
          <p:cNvSpPr>
            <a:spLocks noGrp="1"/>
          </p:cNvSpPr>
          <p:nvPr>
            <p:ph type="body" idx="1"/>
          </p:nvPr>
        </p:nvSpPr>
        <p:spPr>
          <a:xfrm>
            <a:off x="838200" y="2260121"/>
            <a:ext cx="10515600" cy="3700519"/>
          </a:xfrm>
          <a:prstGeom prst="rect">
            <a:avLst/>
          </a:prstGeom>
        </p:spPr>
        <p:txBody>
          <a:bodyPr vert="horz" lIns="91440" tIns="45720" rIns="91440" bIns="45720" rtlCol="0">
            <a:normAutofit/>
          </a:bodyPr>
          <a:lstStyle/>
          <a:p>
            <a:pPr lvl="0"/>
            <a:r>
              <a:rPr lang="pl-PL" dirty="0"/>
              <a:t>Kliknij, aby edytować style wzorca tekstu</a:t>
            </a:r>
          </a:p>
          <a:p>
            <a:pPr lvl="1"/>
            <a:r>
              <a:rPr lang="pl-PL" dirty="0"/>
              <a:t>Drugi poziom</a:t>
            </a:r>
          </a:p>
          <a:p>
            <a:pPr lvl="2"/>
            <a:r>
              <a:rPr lang="pl-PL" dirty="0"/>
              <a:t>Trzeci poziom</a:t>
            </a:r>
          </a:p>
          <a:p>
            <a:pPr lvl="3"/>
            <a:r>
              <a:rPr lang="pl-PL" dirty="0"/>
              <a:t>Czwarty poziom</a:t>
            </a:r>
          </a:p>
          <a:p>
            <a:pPr lvl="4"/>
            <a:r>
              <a:rPr lang="pl-PL" dirty="0"/>
              <a:t>Piąty poziom</a:t>
            </a:r>
          </a:p>
        </p:txBody>
      </p:sp>
      <p:sp>
        <p:nvSpPr>
          <p:cNvPr id="6" name="Symbol zastępczy numeru slajdu 5">
            <a:extLst>
              <a:ext uri="{FF2B5EF4-FFF2-40B4-BE49-F238E27FC236}">
                <a16:creationId xmlns:a16="http://schemas.microsoft.com/office/drawing/2014/main" id="{58DF3A12-9F4C-F44A-0C26-2125587A983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2A4206F-A448-4D16-A604-AC8BF2A68782}" type="slidenum">
              <a:rPr lang="pl-PL" smtClean="0"/>
              <a:t>‹#›</a:t>
            </a:fld>
            <a:endParaRPr lang="pl-PL"/>
          </a:p>
        </p:txBody>
      </p:sp>
      <p:grpSp>
        <p:nvGrpSpPr>
          <p:cNvPr id="7" name="Grupa 6">
            <a:extLst>
              <a:ext uri="{FF2B5EF4-FFF2-40B4-BE49-F238E27FC236}">
                <a16:creationId xmlns:a16="http://schemas.microsoft.com/office/drawing/2014/main" id="{9F45EAD3-7B9A-F0CD-40CA-63A429B11932}"/>
              </a:ext>
            </a:extLst>
          </p:cNvPr>
          <p:cNvGrpSpPr/>
          <p:nvPr userDrawn="1"/>
        </p:nvGrpSpPr>
        <p:grpSpPr>
          <a:xfrm>
            <a:off x="6282824" y="5586938"/>
            <a:ext cx="5909176" cy="1271062"/>
            <a:chOff x="6282824" y="5586938"/>
            <a:chExt cx="5909176" cy="1271062"/>
          </a:xfrm>
        </p:grpSpPr>
        <p:pic>
          <p:nvPicPr>
            <p:cNvPr id="8" name="NCZP_2.png" descr="NCZP_2.png">
              <a:extLst>
                <a:ext uri="{FF2B5EF4-FFF2-40B4-BE49-F238E27FC236}">
                  <a16:creationId xmlns:a16="http://schemas.microsoft.com/office/drawing/2014/main" id="{2769581B-542C-4FBE-A07C-CA3B2AFB1967}"/>
                </a:ext>
              </a:extLst>
            </p:cNvPr>
            <p:cNvPicPr>
              <a:picLocks noChangeAspect="1"/>
            </p:cNvPicPr>
            <p:nvPr userDrawn="1"/>
          </p:nvPicPr>
          <p:blipFill>
            <a:blip r:embed="rId13"/>
            <a:srcRect b="9699"/>
            <a:stretch>
              <a:fillRect/>
            </a:stretch>
          </p:blipFill>
          <p:spPr>
            <a:xfrm>
              <a:off x="6282824" y="5586938"/>
              <a:ext cx="5909176" cy="1271062"/>
            </a:xfrm>
            <a:prstGeom prst="rect">
              <a:avLst/>
            </a:prstGeom>
            <a:ln w="12700">
              <a:miter lim="400000"/>
            </a:ln>
          </p:spPr>
        </p:pic>
        <p:sp>
          <p:nvSpPr>
            <p:cNvPr id="9" name="Prostokąt 8">
              <a:extLst>
                <a:ext uri="{FF2B5EF4-FFF2-40B4-BE49-F238E27FC236}">
                  <a16:creationId xmlns:a16="http://schemas.microsoft.com/office/drawing/2014/main" id="{61028E98-9847-6AE4-FF43-B17DBBA1B3A3}"/>
                </a:ext>
              </a:extLst>
            </p:cNvPr>
            <p:cNvSpPr/>
            <p:nvPr userDrawn="1"/>
          </p:nvSpPr>
          <p:spPr>
            <a:xfrm>
              <a:off x="6512943" y="6245524"/>
              <a:ext cx="5546785" cy="54346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pic>
          <p:nvPicPr>
            <p:cNvPr id="10" name="NCZP_2.png" descr="NCZP_2.png">
              <a:extLst>
                <a:ext uri="{FF2B5EF4-FFF2-40B4-BE49-F238E27FC236}">
                  <a16:creationId xmlns:a16="http://schemas.microsoft.com/office/drawing/2014/main" id="{92A112D3-6E68-3807-8A6E-CCF5B5C0EECB}"/>
                </a:ext>
              </a:extLst>
            </p:cNvPr>
            <p:cNvPicPr>
              <a:picLocks noChangeAspect="1"/>
            </p:cNvPicPr>
            <p:nvPr userDrawn="1"/>
          </p:nvPicPr>
          <p:blipFill>
            <a:blip r:embed="rId13"/>
            <a:srcRect l="40681" t="47401" b="18785"/>
            <a:stretch>
              <a:fillRect/>
            </a:stretch>
          </p:blipFill>
          <p:spPr>
            <a:xfrm>
              <a:off x="7556740" y="6245524"/>
              <a:ext cx="3505278" cy="475951"/>
            </a:xfrm>
            <a:prstGeom prst="rect">
              <a:avLst/>
            </a:prstGeom>
            <a:ln w="12700">
              <a:miter lim="400000"/>
            </a:ln>
          </p:spPr>
        </p:pic>
      </p:grpSp>
      <p:pic>
        <p:nvPicPr>
          <p:cNvPr id="11" name="Obraz 10">
            <a:extLst>
              <a:ext uri="{FF2B5EF4-FFF2-40B4-BE49-F238E27FC236}">
                <a16:creationId xmlns:a16="http://schemas.microsoft.com/office/drawing/2014/main" id="{0B378F5E-B01C-A6DE-CBB4-24BBDEDA54E1}"/>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0" y="0"/>
            <a:ext cx="6559296" cy="1089485"/>
          </a:xfrm>
          <a:prstGeom prst="rect">
            <a:avLst/>
          </a:prstGeom>
        </p:spPr>
      </p:pic>
      <p:pic>
        <p:nvPicPr>
          <p:cNvPr id="12" name="NCZP_3.png" descr="NCZP_3.png">
            <a:extLst>
              <a:ext uri="{FF2B5EF4-FFF2-40B4-BE49-F238E27FC236}">
                <a16:creationId xmlns:a16="http://schemas.microsoft.com/office/drawing/2014/main" id="{FC2A25A2-783C-EB58-69C5-870400FCCB04}"/>
              </a:ext>
            </a:extLst>
          </p:cNvPr>
          <p:cNvPicPr>
            <a:picLocks noChangeAspect="1"/>
          </p:cNvPicPr>
          <p:nvPr userDrawn="1"/>
        </p:nvPicPr>
        <p:blipFill>
          <a:blip r:embed="rId15"/>
          <a:stretch>
            <a:fillRect/>
          </a:stretch>
        </p:blipFill>
        <p:spPr>
          <a:xfrm>
            <a:off x="8439651" y="198617"/>
            <a:ext cx="3269505" cy="517166"/>
          </a:xfrm>
          <a:prstGeom prst="rect">
            <a:avLst/>
          </a:prstGeom>
          <a:ln w="12700">
            <a:miter lim="400000"/>
          </a:ln>
        </p:spPr>
      </p:pic>
    </p:spTree>
    <p:extLst>
      <p:ext uri="{BB962C8B-B14F-4D97-AF65-F5344CB8AC3E}">
        <p14:creationId xmlns:p14="http://schemas.microsoft.com/office/powerpoint/2010/main" val="13816719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cover dir="u"/>
  </p:transition>
  <p:txStyles>
    <p:titleStyle>
      <a:lvl1pPr algn="ctr" defTabSz="914400" rtl="0" eaLnBrk="1" latinLnBrk="0" hangingPunct="1">
        <a:lnSpc>
          <a:spcPct val="90000"/>
        </a:lnSpc>
        <a:spcBef>
          <a:spcPct val="0"/>
        </a:spcBef>
        <a:buNone/>
        <a:defRPr sz="3200" b="1" kern="1200">
          <a:solidFill>
            <a:srgbClr val="0070C0"/>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hyperlink" Target="https://dbcro.ichp.pl/register" TargetMode="Externa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s://www.gov.pl/web/gov/skorzystaj-z-programu-czyste-powietrze" TargetMode="External"/><Relationship Id="rId2" Type="http://schemas.openxmlformats.org/officeDocument/2006/relationships/hyperlink" Target="https://gwd.nfosigw.gov.pl/" TargetMode="External"/><Relationship Id="rId1" Type="http://schemas.openxmlformats.org/officeDocument/2006/relationships/slideLayout" Target="../slideLayouts/slideLayout2.xml"/><Relationship Id="rId4" Type="http://schemas.openxmlformats.org/officeDocument/2006/relationships/hyperlink" Target="https://wfosigw.katowice.pl/program-priorytetowy-czyste-powietrze/wymagane-dokumenty-wnioski-skladane-od-31-03-2025/" TargetMode="Externa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4.xml"/><Relationship Id="rId4" Type="http://schemas.openxmlformats.org/officeDocument/2006/relationships/image" Target="../media/image28.png"/></Relationships>
</file>

<file path=ppt/slides/_rels/slide3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hyperlink" Target="https://wfosigw.katowice.pl/program-priorytetowy-czyste-powietrze/status-platnosci/" TargetMode="External"/><Relationship Id="rId2" Type="http://schemas.openxmlformats.org/officeDocument/2006/relationships/hyperlink" Target="mailto:rozliczenia@wfosigw.katowice.pl"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odtytuł 2">
            <a:extLst>
              <a:ext uri="{FF2B5EF4-FFF2-40B4-BE49-F238E27FC236}">
                <a16:creationId xmlns:a16="http://schemas.microsoft.com/office/drawing/2014/main" id="{EE44A7F6-578E-4009-1F33-5FED2EF26B1E}"/>
              </a:ext>
            </a:extLst>
          </p:cNvPr>
          <p:cNvSpPr>
            <a:spLocks noGrp="1"/>
          </p:cNvSpPr>
          <p:nvPr>
            <p:ph type="subTitle" idx="1"/>
          </p:nvPr>
        </p:nvSpPr>
        <p:spPr>
          <a:xfrm>
            <a:off x="6335095" y="5029200"/>
            <a:ext cx="5678040" cy="321733"/>
          </a:xfrm>
        </p:spPr>
        <p:txBody>
          <a:bodyPr>
            <a:normAutofit fontScale="92500" lnSpcReduction="20000"/>
          </a:bodyPr>
          <a:lstStyle/>
          <a:p>
            <a:r>
              <a:rPr lang="pl-PL" sz="2000" i="1" dirty="0">
                <a:solidFill>
                  <a:schemeClr val="bg1"/>
                </a:solidFill>
              </a:rPr>
              <a:t>Katowice, 23.06.2026 roku</a:t>
            </a:r>
          </a:p>
        </p:txBody>
      </p:sp>
      <p:sp>
        <p:nvSpPr>
          <p:cNvPr id="6" name="Tytuł 1">
            <a:extLst>
              <a:ext uri="{FF2B5EF4-FFF2-40B4-BE49-F238E27FC236}">
                <a16:creationId xmlns:a16="http://schemas.microsoft.com/office/drawing/2014/main" id="{4FD31DA0-E784-B8D5-AE84-A9D023D12015}"/>
              </a:ext>
            </a:extLst>
          </p:cNvPr>
          <p:cNvSpPr>
            <a:spLocks noGrp="1"/>
          </p:cNvSpPr>
          <p:nvPr>
            <p:ph type="ctrTitle"/>
          </p:nvPr>
        </p:nvSpPr>
        <p:spPr>
          <a:xfrm>
            <a:off x="6335095" y="1962949"/>
            <a:ext cx="5725494" cy="2894801"/>
          </a:xfrm>
        </p:spPr>
        <p:txBody>
          <a:bodyPr anchor="ctr">
            <a:noAutofit/>
          </a:bodyPr>
          <a:lstStyle/>
          <a:p>
            <a:r>
              <a:rPr lang="pl-PL" sz="2800" dirty="0">
                <a:solidFill>
                  <a:schemeClr val="bg1"/>
                </a:solidFill>
              </a:rPr>
              <a:t>Szkolenie z zakresu prawidłowego wypełniania wniosków o płatność (omówienie najważniejszych kwestii związanych z DPAE i audytem </a:t>
            </a:r>
            <a:br>
              <a:rPr lang="pl-PL" sz="2800" dirty="0">
                <a:solidFill>
                  <a:schemeClr val="bg1"/>
                </a:solidFill>
              </a:rPr>
            </a:br>
            <a:r>
              <a:rPr lang="pl-PL" sz="2800" dirty="0">
                <a:solidFill>
                  <a:schemeClr val="bg1"/>
                </a:solidFill>
              </a:rPr>
              <a:t>pod kątem rozliczenia) oraz najczęściej pojawiających się błędów </a:t>
            </a:r>
            <a:br>
              <a:rPr lang="pl-PL" sz="2800" dirty="0">
                <a:solidFill>
                  <a:schemeClr val="bg1"/>
                </a:solidFill>
              </a:rPr>
            </a:br>
            <a:r>
              <a:rPr lang="pl-PL" sz="2800" dirty="0">
                <a:solidFill>
                  <a:schemeClr val="bg1"/>
                </a:solidFill>
              </a:rPr>
              <a:t>w zakresie rozliczania zadań</a:t>
            </a:r>
          </a:p>
        </p:txBody>
      </p:sp>
    </p:spTree>
    <p:extLst>
      <p:ext uri="{BB962C8B-B14F-4D97-AF65-F5344CB8AC3E}">
        <p14:creationId xmlns:p14="http://schemas.microsoft.com/office/powerpoint/2010/main" val="118323752"/>
      </p:ext>
    </p:extLst>
  </p:cSld>
  <p:clrMapOvr>
    <a:masterClrMapping/>
  </p:clrMapOvr>
  <p:transition spd="slow">
    <p:cover dir="u"/>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C7C2A2-361B-F4E4-1ECD-B35C77C3912B}"/>
            </a:ext>
          </a:extLst>
        </p:cNvPr>
        <p:cNvGrpSpPr/>
        <p:nvPr/>
      </p:nvGrpSpPr>
      <p:grpSpPr>
        <a:xfrm>
          <a:off x="0" y="0"/>
          <a:ext cx="0" cy="0"/>
          <a:chOff x="0" y="0"/>
          <a:chExt cx="0" cy="0"/>
        </a:xfrm>
      </p:grpSpPr>
      <p:sp>
        <p:nvSpPr>
          <p:cNvPr id="5" name="Tytuł 4">
            <a:extLst>
              <a:ext uri="{FF2B5EF4-FFF2-40B4-BE49-F238E27FC236}">
                <a16:creationId xmlns:a16="http://schemas.microsoft.com/office/drawing/2014/main" id="{1A6715CE-224F-7D47-CCBC-00FA7BB137E2}"/>
              </a:ext>
            </a:extLst>
          </p:cNvPr>
          <p:cNvSpPr>
            <a:spLocks noGrp="1"/>
          </p:cNvSpPr>
          <p:nvPr>
            <p:ph type="title"/>
          </p:nvPr>
        </p:nvSpPr>
        <p:spPr/>
        <p:txBody>
          <a:bodyPr/>
          <a:lstStyle/>
          <a:p>
            <a:r>
              <a:rPr lang="pl-PL" dirty="0"/>
              <a:t>Wniosek o płatność – rozliczenie umowy z prefinansowaniem </a:t>
            </a:r>
          </a:p>
        </p:txBody>
      </p:sp>
      <p:sp>
        <p:nvSpPr>
          <p:cNvPr id="2" name="Rectangle 1">
            <a:extLst>
              <a:ext uri="{FF2B5EF4-FFF2-40B4-BE49-F238E27FC236}">
                <a16:creationId xmlns:a16="http://schemas.microsoft.com/office/drawing/2014/main" id="{AB5C1E6B-C6CE-4097-A4EC-924518E57811}"/>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pl-PL" altLang="pl-PL" sz="1100" b="0" i="0" u="none" strike="noStrike" cap="none" normalizeH="0" baseline="0">
                <a:ln>
                  <a:noFill/>
                </a:ln>
                <a:solidFill>
                  <a:schemeClr val="tx1"/>
                </a:solidFill>
                <a:effectLst/>
                <a:latin typeface="Arial" panose="020B0604020202020204" pitchFamily="34" charset="0"/>
              </a:rPr>
              <a:t>„</a:t>
            </a:r>
            <a:endParaRPr kumimoji="0" lang="pl-PL" altLang="pl-PL" sz="1800" b="0" i="0" u="none" strike="noStrike" cap="none" normalizeH="0" baseline="0">
              <a:ln>
                <a:noFill/>
              </a:ln>
              <a:solidFill>
                <a:schemeClr val="tx1"/>
              </a:solidFill>
              <a:effectLst/>
              <a:latin typeface="Arial" panose="020B0604020202020204" pitchFamily="34" charset="0"/>
            </a:endParaRPr>
          </a:p>
        </p:txBody>
      </p:sp>
      <p:sp>
        <p:nvSpPr>
          <p:cNvPr id="6" name="Rectangle 3">
            <a:extLst>
              <a:ext uri="{FF2B5EF4-FFF2-40B4-BE49-F238E27FC236}">
                <a16:creationId xmlns:a16="http://schemas.microsoft.com/office/drawing/2014/main" id="{DA6DFA20-2EC5-F20E-2E73-C818C9CF4BE5}"/>
              </a:ext>
            </a:extLst>
          </p:cNvPr>
          <p:cNvSpPr>
            <a:spLocks noChangeArrowheads="1"/>
          </p:cNvSpPr>
          <p:nvPr/>
        </p:nvSpPr>
        <p:spPr bwMode="auto">
          <a:xfrm>
            <a:off x="152400" y="1524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pl-PL" altLang="pl-PL" sz="1100" b="0" i="0" u="none" strike="noStrike" cap="none" normalizeH="0" baseline="0">
                <a:ln>
                  <a:noFill/>
                </a:ln>
                <a:solidFill>
                  <a:schemeClr val="tx1"/>
                </a:solidFill>
                <a:effectLst/>
                <a:latin typeface="Arial" panose="020B0604020202020204" pitchFamily="34" charset="0"/>
              </a:rPr>
              <a:t>„</a:t>
            </a:r>
            <a:endParaRPr kumimoji="0" lang="pl-PL" altLang="pl-PL" sz="1800" b="0" i="0" u="none" strike="noStrike" cap="none" normalizeH="0" baseline="0">
              <a:ln>
                <a:noFill/>
              </a:ln>
              <a:solidFill>
                <a:schemeClr val="tx1"/>
              </a:solidFill>
              <a:effectLst/>
              <a:latin typeface="Arial" panose="020B0604020202020204" pitchFamily="34" charset="0"/>
            </a:endParaRPr>
          </a:p>
        </p:txBody>
      </p:sp>
      <p:pic>
        <p:nvPicPr>
          <p:cNvPr id="15" name="Symbol zastępczy zawartości 14">
            <a:extLst>
              <a:ext uri="{FF2B5EF4-FFF2-40B4-BE49-F238E27FC236}">
                <a16:creationId xmlns:a16="http://schemas.microsoft.com/office/drawing/2014/main" id="{C7B19BE9-9ED2-957E-660C-7E84BC6D585A}"/>
              </a:ext>
            </a:extLst>
          </p:cNvPr>
          <p:cNvPicPr>
            <a:picLocks noGrp="1" noChangeAspect="1"/>
          </p:cNvPicPr>
          <p:nvPr>
            <p:ph idx="1"/>
          </p:nvPr>
        </p:nvPicPr>
        <p:blipFill>
          <a:blip r:embed="rId2"/>
          <a:stretch>
            <a:fillRect/>
          </a:stretch>
        </p:blipFill>
        <p:spPr>
          <a:xfrm>
            <a:off x="1863534" y="2124648"/>
            <a:ext cx="7417181" cy="3302170"/>
          </a:xfrm>
        </p:spPr>
      </p:pic>
    </p:spTree>
    <p:extLst>
      <p:ext uri="{BB962C8B-B14F-4D97-AF65-F5344CB8AC3E}">
        <p14:creationId xmlns:p14="http://schemas.microsoft.com/office/powerpoint/2010/main" val="2671822101"/>
      </p:ext>
    </p:extLst>
  </p:cSld>
  <p:clrMapOvr>
    <a:masterClrMapping/>
  </p:clrMapOvr>
  <p:transition spd="slow">
    <p:cover dir="u"/>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C7C2A2-361B-F4E4-1ECD-B35C77C3912B}"/>
            </a:ext>
          </a:extLst>
        </p:cNvPr>
        <p:cNvGrpSpPr/>
        <p:nvPr/>
      </p:nvGrpSpPr>
      <p:grpSpPr>
        <a:xfrm>
          <a:off x="0" y="0"/>
          <a:ext cx="0" cy="0"/>
          <a:chOff x="0" y="0"/>
          <a:chExt cx="0" cy="0"/>
        </a:xfrm>
      </p:grpSpPr>
      <p:sp>
        <p:nvSpPr>
          <p:cNvPr id="5" name="Tytuł 4">
            <a:extLst>
              <a:ext uri="{FF2B5EF4-FFF2-40B4-BE49-F238E27FC236}">
                <a16:creationId xmlns:a16="http://schemas.microsoft.com/office/drawing/2014/main" id="{1A6715CE-224F-7D47-CCBC-00FA7BB137E2}"/>
              </a:ext>
            </a:extLst>
          </p:cNvPr>
          <p:cNvSpPr>
            <a:spLocks noGrp="1"/>
          </p:cNvSpPr>
          <p:nvPr>
            <p:ph type="title"/>
          </p:nvPr>
        </p:nvSpPr>
        <p:spPr/>
        <p:txBody>
          <a:bodyPr/>
          <a:lstStyle/>
          <a:p>
            <a:r>
              <a:rPr lang="pl-PL" dirty="0"/>
              <a:t>Wniosek o płatność – rozliczenie umowy z prefinansowaniem </a:t>
            </a:r>
          </a:p>
        </p:txBody>
      </p:sp>
      <p:sp>
        <p:nvSpPr>
          <p:cNvPr id="2" name="Rectangle 1">
            <a:extLst>
              <a:ext uri="{FF2B5EF4-FFF2-40B4-BE49-F238E27FC236}">
                <a16:creationId xmlns:a16="http://schemas.microsoft.com/office/drawing/2014/main" id="{AB5C1E6B-C6CE-4097-A4EC-924518E57811}"/>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pl-PL" altLang="pl-PL" sz="1100" b="0" i="0" u="none" strike="noStrike" cap="none" normalizeH="0" baseline="0">
                <a:ln>
                  <a:noFill/>
                </a:ln>
                <a:solidFill>
                  <a:schemeClr val="tx1"/>
                </a:solidFill>
                <a:effectLst/>
                <a:latin typeface="Arial" panose="020B0604020202020204" pitchFamily="34" charset="0"/>
              </a:rPr>
              <a:t>„</a:t>
            </a:r>
            <a:endParaRPr kumimoji="0" lang="pl-PL" altLang="pl-PL" sz="1800" b="0" i="0" u="none" strike="noStrike" cap="none" normalizeH="0" baseline="0">
              <a:ln>
                <a:noFill/>
              </a:ln>
              <a:solidFill>
                <a:schemeClr val="tx1"/>
              </a:solidFill>
              <a:effectLst/>
              <a:latin typeface="Arial" panose="020B0604020202020204" pitchFamily="34" charset="0"/>
            </a:endParaRPr>
          </a:p>
        </p:txBody>
      </p:sp>
      <p:sp>
        <p:nvSpPr>
          <p:cNvPr id="6" name="Rectangle 3">
            <a:extLst>
              <a:ext uri="{FF2B5EF4-FFF2-40B4-BE49-F238E27FC236}">
                <a16:creationId xmlns:a16="http://schemas.microsoft.com/office/drawing/2014/main" id="{DA6DFA20-2EC5-F20E-2E73-C818C9CF4BE5}"/>
              </a:ext>
            </a:extLst>
          </p:cNvPr>
          <p:cNvSpPr>
            <a:spLocks noChangeArrowheads="1"/>
          </p:cNvSpPr>
          <p:nvPr/>
        </p:nvSpPr>
        <p:spPr bwMode="auto">
          <a:xfrm>
            <a:off x="152400" y="1524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pl-PL" altLang="pl-PL" sz="1100" b="0" i="0" u="none" strike="noStrike" cap="none" normalizeH="0" baseline="0">
                <a:ln>
                  <a:noFill/>
                </a:ln>
                <a:solidFill>
                  <a:schemeClr val="tx1"/>
                </a:solidFill>
                <a:effectLst/>
                <a:latin typeface="Arial" panose="020B0604020202020204" pitchFamily="34" charset="0"/>
              </a:rPr>
              <a:t>„</a:t>
            </a:r>
            <a:endParaRPr kumimoji="0" lang="pl-PL" altLang="pl-PL" sz="1800" b="0" i="0" u="none" strike="noStrike" cap="none" normalizeH="0" baseline="0">
              <a:ln>
                <a:noFill/>
              </a:ln>
              <a:solidFill>
                <a:schemeClr val="tx1"/>
              </a:solidFill>
              <a:effectLst/>
              <a:latin typeface="Arial" panose="020B0604020202020204" pitchFamily="34" charset="0"/>
            </a:endParaRPr>
          </a:p>
        </p:txBody>
      </p:sp>
      <p:pic>
        <p:nvPicPr>
          <p:cNvPr id="15" name="Obraz 14">
            <a:extLst>
              <a:ext uri="{FF2B5EF4-FFF2-40B4-BE49-F238E27FC236}">
                <a16:creationId xmlns:a16="http://schemas.microsoft.com/office/drawing/2014/main" id="{E24A1B8B-DF7A-5AAE-D505-E3B6901EC81C}"/>
              </a:ext>
            </a:extLst>
          </p:cNvPr>
          <p:cNvPicPr>
            <a:picLocks noChangeAspect="1"/>
          </p:cNvPicPr>
          <p:nvPr/>
        </p:nvPicPr>
        <p:blipFill>
          <a:blip r:embed="rId2"/>
          <a:stretch>
            <a:fillRect/>
          </a:stretch>
        </p:blipFill>
        <p:spPr>
          <a:xfrm>
            <a:off x="7918269" y="2587557"/>
            <a:ext cx="3826056" cy="2635385"/>
          </a:xfrm>
          <a:prstGeom prst="rect">
            <a:avLst/>
          </a:prstGeom>
        </p:spPr>
      </p:pic>
      <p:pic>
        <p:nvPicPr>
          <p:cNvPr id="17" name="Obraz 16">
            <a:extLst>
              <a:ext uri="{FF2B5EF4-FFF2-40B4-BE49-F238E27FC236}">
                <a16:creationId xmlns:a16="http://schemas.microsoft.com/office/drawing/2014/main" id="{8280E4B4-828A-BA84-0040-6888099EE9E4}"/>
              </a:ext>
            </a:extLst>
          </p:cNvPr>
          <p:cNvPicPr>
            <a:picLocks noChangeAspect="1"/>
          </p:cNvPicPr>
          <p:nvPr/>
        </p:nvPicPr>
        <p:blipFill>
          <a:blip r:embed="rId3"/>
          <a:stretch>
            <a:fillRect/>
          </a:stretch>
        </p:blipFill>
        <p:spPr>
          <a:xfrm>
            <a:off x="4073637" y="2212273"/>
            <a:ext cx="3641680" cy="2521080"/>
          </a:xfrm>
          <a:prstGeom prst="rect">
            <a:avLst/>
          </a:prstGeom>
        </p:spPr>
      </p:pic>
      <p:pic>
        <p:nvPicPr>
          <p:cNvPr id="19" name="Obraz 18">
            <a:extLst>
              <a:ext uri="{FF2B5EF4-FFF2-40B4-BE49-F238E27FC236}">
                <a16:creationId xmlns:a16="http://schemas.microsoft.com/office/drawing/2014/main" id="{5D9E62BC-6D35-CAD9-5252-C8C7D88647EC}"/>
              </a:ext>
            </a:extLst>
          </p:cNvPr>
          <p:cNvPicPr>
            <a:picLocks noChangeAspect="1"/>
          </p:cNvPicPr>
          <p:nvPr/>
        </p:nvPicPr>
        <p:blipFill>
          <a:blip r:embed="rId4"/>
          <a:stretch>
            <a:fillRect/>
          </a:stretch>
        </p:blipFill>
        <p:spPr>
          <a:xfrm>
            <a:off x="371475" y="1857241"/>
            <a:ext cx="3641680" cy="2638543"/>
          </a:xfrm>
          <a:prstGeom prst="rect">
            <a:avLst/>
          </a:prstGeom>
        </p:spPr>
      </p:pic>
      <p:sp>
        <p:nvSpPr>
          <p:cNvPr id="20" name="pole tekstowe 19">
            <a:extLst>
              <a:ext uri="{FF2B5EF4-FFF2-40B4-BE49-F238E27FC236}">
                <a16:creationId xmlns:a16="http://schemas.microsoft.com/office/drawing/2014/main" id="{D6FABF51-E4A0-C405-22EA-9DCDB5A80302}"/>
              </a:ext>
            </a:extLst>
          </p:cNvPr>
          <p:cNvSpPr txBox="1"/>
          <p:nvPr/>
        </p:nvSpPr>
        <p:spPr>
          <a:xfrm>
            <a:off x="612648" y="4994695"/>
            <a:ext cx="3986784" cy="1323439"/>
          </a:xfrm>
          <a:prstGeom prst="rect">
            <a:avLst/>
          </a:prstGeom>
          <a:noFill/>
        </p:spPr>
        <p:txBody>
          <a:bodyPr wrap="square" rtlCol="0">
            <a:spAutoFit/>
          </a:bodyPr>
          <a:lstStyle/>
          <a:p>
            <a:r>
              <a:rPr lang="pl-PL" sz="1600" b="1" dirty="0"/>
              <a:t>Łączna kwota brutto - 107.945,00 zł   (prefinansowanie)</a:t>
            </a:r>
          </a:p>
          <a:p>
            <a:endParaRPr lang="pl-PL" sz="1600" b="1" dirty="0"/>
          </a:p>
          <a:p>
            <a:r>
              <a:rPr lang="pl-PL" sz="1600" b="1" dirty="0"/>
              <a:t>Łączna kwota netto -  94.839,08 </a:t>
            </a:r>
            <a:br>
              <a:rPr lang="pl-PL" sz="1600" b="1" dirty="0"/>
            </a:br>
            <a:r>
              <a:rPr lang="pl-PL" sz="1600" b="1" dirty="0"/>
              <a:t>(prefinansowanie)</a:t>
            </a:r>
          </a:p>
        </p:txBody>
      </p:sp>
    </p:spTree>
    <p:extLst>
      <p:ext uri="{BB962C8B-B14F-4D97-AF65-F5344CB8AC3E}">
        <p14:creationId xmlns:p14="http://schemas.microsoft.com/office/powerpoint/2010/main" val="2005362686"/>
      </p:ext>
    </p:extLst>
  </p:cSld>
  <p:clrMapOvr>
    <a:masterClrMapping/>
  </p:clrMapOvr>
  <p:transition spd="slow">
    <p:cover dir="u"/>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C7C2A2-361B-F4E4-1ECD-B35C77C3912B}"/>
            </a:ext>
          </a:extLst>
        </p:cNvPr>
        <p:cNvGrpSpPr/>
        <p:nvPr/>
      </p:nvGrpSpPr>
      <p:grpSpPr>
        <a:xfrm>
          <a:off x="0" y="0"/>
          <a:ext cx="0" cy="0"/>
          <a:chOff x="0" y="0"/>
          <a:chExt cx="0" cy="0"/>
        </a:xfrm>
      </p:grpSpPr>
      <p:sp>
        <p:nvSpPr>
          <p:cNvPr id="5" name="Tytuł 4">
            <a:extLst>
              <a:ext uri="{FF2B5EF4-FFF2-40B4-BE49-F238E27FC236}">
                <a16:creationId xmlns:a16="http://schemas.microsoft.com/office/drawing/2014/main" id="{1A6715CE-224F-7D47-CCBC-00FA7BB137E2}"/>
              </a:ext>
            </a:extLst>
          </p:cNvPr>
          <p:cNvSpPr>
            <a:spLocks noGrp="1"/>
          </p:cNvSpPr>
          <p:nvPr>
            <p:ph type="title"/>
          </p:nvPr>
        </p:nvSpPr>
        <p:spPr/>
        <p:txBody>
          <a:bodyPr/>
          <a:lstStyle/>
          <a:p>
            <a:r>
              <a:rPr lang="pl-PL" dirty="0"/>
              <a:t>Wniosek o płatność – rozliczenie umowy z prefinansowaniem </a:t>
            </a:r>
          </a:p>
        </p:txBody>
      </p:sp>
      <p:sp>
        <p:nvSpPr>
          <p:cNvPr id="2" name="Rectangle 1">
            <a:extLst>
              <a:ext uri="{FF2B5EF4-FFF2-40B4-BE49-F238E27FC236}">
                <a16:creationId xmlns:a16="http://schemas.microsoft.com/office/drawing/2014/main" id="{AB5C1E6B-C6CE-4097-A4EC-924518E57811}"/>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pl-PL" altLang="pl-PL" sz="1100" b="0" i="0" u="none" strike="noStrike" cap="none" normalizeH="0" baseline="0">
                <a:ln>
                  <a:noFill/>
                </a:ln>
                <a:solidFill>
                  <a:schemeClr val="tx1"/>
                </a:solidFill>
                <a:effectLst/>
                <a:latin typeface="Arial" panose="020B0604020202020204" pitchFamily="34" charset="0"/>
              </a:rPr>
              <a:t>„</a:t>
            </a:r>
            <a:endParaRPr kumimoji="0" lang="pl-PL" altLang="pl-PL" sz="1800" b="0" i="0" u="none" strike="noStrike" cap="none" normalizeH="0" baseline="0">
              <a:ln>
                <a:noFill/>
              </a:ln>
              <a:solidFill>
                <a:schemeClr val="tx1"/>
              </a:solidFill>
              <a:effectLst/>
              <a:latin typeface="Arial" panose="020B0604020202020204" pitchFamily="34" charset="0"/>
            </a:endParaRPr>
          </a:p>
        </p:txBody>
      </p:sp>
      <p:sp>
        <p:nvSpPr>
          <p:cNvPr id="6" name="Rectangle 3">
            <a:extLst>
              <a:ext uri="{FF2B5EF4-FFF2-40B4-BE49-F238E27FC236}">
                <a16:creationId xmlns:a16="http://schemas.microsoft.com/office/drawing/2014/main" id="{DA6DFA20-2EC5-F20E-2E73-C818C9CF4BE5}"/>
              </a:ext>
            </a:extLst>
          </p:cNvPr>
          <p:cNvSpPr>
            <a:spLocks noChangeArrowheads="1"/>
          </p:cNvSpPr>
          <p:nvPr/>
        </p:nvSpPr>
        <p:spPr bwMode="auto">
          <a:xfrm>
            <a:off x="152400" y="1524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pl-PL" altLang="pl-PL" sz="1100" b="0" i="0" u="none" strike="noStrike" cap="none" normalizeH="0" baseline="0">
                <a:ln>
                  <a:noFill/>
                </a:ln>
                <a:solidFill>
                  <a:schemeClr val="tx1"/>
                </a:solidFill>
                <a:effectLst/>
                <a:latin typeface="Arial" panose="020B0604020202020204" pitchFamily="34" charset="0"/>
              </a:rPr>
              <a:t>„</a:t>
            </a:r>
            <a:endParaRPr kumimoji="0" lang="pl-PL" altLang="pl-PL" sz="1800" b="0" i="0" u="none" strike="noStrike" cap="none" normalizeH="0" baseline="0">
              <a:ln>
                <a:noFill/>
              </a:ln>
              <a:solidFill>
                <a:schemeClr val="tx1"/>
              </a:solidFill>
              <a:effectLst/>
              <a:latin typeface="Arial" panose="020B0604020202020204" pitchFamily="34" charset="0"/>
            </a:endParaRPr>
          </a:p>
        </p:txBody>
      </p:sp>
      <p:pic>
        <p:nvPicPr>
          <p:cNvPr id="11" name="Symbol zastępczy zawartości 10">
            <a:extLst>
              <a:ext uri="{FF2B5EF4-FFF2-40B4-BE49-F238E27FC236}">
                <a16:creationId xmlns:a16="http://schemas.microsoft.com/office/drawing/2014/main" id="{24FFF55C-6E26-6BEE-AB4B-ADA9FEE6E4DD}"/>
              </a:ext>
            </a:extLst>
          </p:cNvPr>
          <p:cNvPicPr>
            <a:picLocks noGrp="1" noChangeAspect="1"/>
          </p:cNvPicPr>
          <p:nvPr>
            <p:ph idx="1"/>
          </p:nvPr>
        </p:nvPicPr>
        <p:blipFill>
          <a:blip r:embed="rId2"/>
          <a:stretch>
            <a:fillRect/>
          </a:stretch>
        </p:blipFill>
        <p:spPr>
          <a:xfrm>
            <a:off x="6505488" y="2552690"/>
            <a:ext cx="4505412" cy="2682999"/>
          </a:xfrm>
        </p:spPr>
      </p:pic>
      <p:pic>
        <p:nvPicPr>
          <p:cNvPr id="13" name="Obraz 12">
            <a:extLst>
              <a:ext uri="{FF2B5EF4-FFF2-40B4-BE49-F238E27FC236}">
                <a16:creationId xmlns:a16="http://schemas.microsoft.com/office/drawing/2014/main" id="{4305EB23-A41D-8A72-12F5-852A8616284A}"/>
              </a:ext>
            </a:extLst>
          </p:cNvPr>
          <p:cNvPicPr>
            <a:picLocks noChangeAspect="1"/>
          </p:cNvPicPr>
          <p:nvPr/>
        </p:nvPicPr>
        <p:blipFill>
          <a:blip r:embed="rId3"/>
          <a:stretch>
            <a:fillRect/>
          </a:stretch>
        </p:blipFill>
        <p:spPr>
          <a:xfrm>
            <a:off x="1181100" y="1987501"/>
            <a:ext cx="4659048" cy="2517251"/>
          </a:xfrm>
          <a:prstGeom prst="rect">
            <a:avLst/>
          </a:prstGeom>
        </p:spPr>
      </p:pic>
      <p:sp>
        <p:nvSpPr>
          <p:cNvPr id="15" name="pole tekstowe 14">
            <a:extLst>
              <a:ext uri="{FF2B5EF4-FFF2-40B4-BE49-F238E27FC236}">
                <a16:creationId xmlns:a16="http://schemas.microsoft.com/office/drawing/2014/main" id="{34E63F84-D8EF-A305-190D-C91AC20D7971}"/>
              </a:ext>
            </a:extLst>
          </p:cNvPr>
          <p:cNvSpPr txBox="1"/>
          <p:nvPr/>
        </p:nvSpPr>
        <p:spPr>
          <a:xfrm>
            <a:off x="1289304" y="5235689"/>
            <a:ext cx="3584448" cy="1323439"/>
          </a:xfrm>
          <a:prstGeom prst="rect">
            <a:avLst/>
          </a:prstGeom>
          <a:noFill/>
        </p:spPr>
        <p:txBody>
          <a:bodyPr wrap="square" rtlCol="0">
            <a:spAutoFit/>
          </a:bodyPr>
          <a:lstStyle/>
          <a:p>
            <a:r>
              <a:rPr lang="pl-PL" sz="1600" b="1" dirty="0"/>
              <a:t>Łączna kwota brutto – 1.700,00 zł (dotacja)</a:t>
            </a:r>
          </a:p>
          <a:p>
            <a:endParaRPr lang="pl-PL" sz="1600" b="1" dirty="0"/>
          </a:p>
          <a:p>
            <a:r>
              <a:rPr lang="pl-PL" sz="1600" b="1" dirty="0"/>
              <a:t>Łączna kwota netto – 1.700,00 </a:t>
            </a:r>
            <a:br>
              <a:rPr lang="pl-PL" sz="1600" b="1" dirty="0"/>
            </a:br>
            <a:r>
              <a:rPr lang="pl-PL" sz="1600" b="1" dirty="0"/>
              <a:t>(dotacja)</a:t>
            </a:r>
          </a:p>
        </p:txBody>
      </p:sp>
    </p:spTree>
    <p:extLst>
      <p:ext uri="{BB962C8B-B14F-4D97-AF65-F5344CB8AC3E}">
        <p14:creationId xmlns:p14="http://schemas.microsoft.com/office/powerpoint/2010/main" val="4053772000"/>
      </p:ext>
    </p:extLst>
  </p:cSld>
  <p:clrMapOvr>
    <a:masterClrMapping/>
  </p:clrMapOvr>
  <p:transition spd="slow">
    <p:cover dir="u"/>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C7C2A2-361B-F4E4-1ECD-B35C77C3912B}"/>
            </a:ext>
          </a:extLst>
        </p:cNvPr>
        <p:cNvGrpSpPr/>
        <p:nvPr/>
      </p:nvGrpSpPr>
      <p:grpSpPr>
        <a:xfrm>
          <a:off x="0" y="0"/>
          <a:ext cx="0" cy="0"/>
          <a:chOff x="0" y="0"/>
          <a:chExt cx="0" cy="0"/>
        </a:xfrm>
      </p:grpSpPr>
      <p:sp>
        <p:nvSpPr>
          <p:cNvPr id="5" name="Tytuł 4">
            <a:extLst>
              <a:ext uri="{FF2B5EF4-FFF2-40B4-BE49-F238E27FC236}">
                <a16:creationId xmlns:a16="http://schemas.microsoft.com/office/drawing/2014/main" id="{1A6715CE-224F-7D47-CCBC-00FA7BB137E2}"/>
              </a:ext>
            </a:extLst>
          </p:cNvPr>
          <p:cNvSpPr>
            <a:spLocks noGrp="1"/>
          </p:cNvSpPr>
          <p:nvPr>
            <p:ph type="title"/>
          </p:nvPr>
        </p:nvSpPr>
        <p:spPr>
          <a:xfrm>
            <a:off x="838200" y="1035164"/>
            <a:ext cx="10500360" cy="738774"/>
          </a:xfrm>
        </p:spPr>
        <p:txBody>
          <a:bodyPr/>
          <a:lstStyle/>
          <a:p>
            <a:r>
              <a:rPr lang="pl-PL" dirty="0"/>
              <a:t>Wniosek o płatność – rozliczenie umowy z prefinansowaniem </a:t>
            </a:r>
          </a:p>
        </p:txBody>
      </p:sp>
      <p:sp>
        <p:nvSpPr>
          <p:cNvPr id="2" name="Rectangle 1">
            <a:extLst>
              <a:ext uri="{FF2B5EF4-FFF2-40B4-BE49-F238E27FC236}">
                <a16:creationId xmlns:a16="http://schemas.microsoft.com/office/drawing/2014/main" id="{AB5C1E6B-C6CE-4097-A4EC-924518E57811}"/>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pl-PL" altLang="pl-PL" sz="1100" b="0" i="0" u="none" strike="noStrike" cap="none" normalizeH="0" baseline="0">
                <a:ln>
                  <a:noFill/>
                </a:ln>
                <a:solidFill>
                  <a:schemeClr val="tx1"/>
                </a:solidFill>
                <a:effectLst/>
                <a:latin typeface="Arial" panose="020B0604020202020204" pitchFamily="34" charset="0"/>
              </a:rPr>
              <a:t>„</a:t>
            </a:r>
            <a:endParaRPr kumimoji="0" lang="pl-PL" altLang="pl-PL" sz="1800" b="0" i="0" u="none" strike="noStrike" cap="none" normalizeH="0" baseline="0">
              <a:ln>
                <a:noFill/>
              </a:ln>
              <a:solidFill>
                <a:schemeClr val="tx1"/>
              </a:solidFill>
              <a:effectLst/>
              <a:latin typeface="Arial" panose="020B0604020202020204" pitchFamily="34" charset="0"/>
            </a:endParaRPr>
          </a:p>
        </p:txBody>
      </p:sp>
      <p:sp>
        <p:nvSpPr>
          <p:cNvPr id="6" name="Rectangle 3">
            <a:extLst>
              <a:ext uri="{FF2B5EF4-FFF2-40B4-BE49-F238E27FC236}">
                <a16:creationId xmlns:a16="http://schemas.microsoft.com/office/drawing/2014/main" id="{DA6DFA20-2EC5-F20E-2E73-C818C9CF4BE5}"/>
              </a:ext>
            </a:extLst>
          </p:cNvPr>
          <p:cNvSpPr>
            <a:spLocks noChangeArrowheads="1"/>
          </p:cNvSpPr>
          <p:nvPr/>
        </p:nvSpPr>
        <p:spPr bwMode="auto">
          <a:xfrm>
            <a:off x="152400" y="1524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pl-PL" altLang="pl-PL" sz="1100" b="0" i="0" u="none" strike="noStrike" cap="none" normalizeH="0" baseline="0">
                <a:ln>
                  <a:noFill/>
                </a:ln>
                <a:solidFill>
                  <a:schemeClr val="tx1"/>
                </a:solidFill>
                <a:effectLst/>
                <a:latin typeface="Arial" panose="020B0604020202020204" pitchFamily="34" charset="0"/>
              </a:rPr>
              <a:t>„</a:t>
            </a:r>
            <a:endParaRPr kumimoji="0" lang="pl-PL" altLang="pl-PL" sz="1800" b="0" i="0" u="none" strike="noStrike" cap="none" normalizeH="0" baseline="0">
              <a:ln>
                <a:noFill/>
              </a:ln>
              <a:solidFill>
                <a:schemeClr val="tx1"/>
              </a:solidFill>
              <a:effectLst/>
              <a:latin typeface="Arial" panose="020B0604020202020204" pitchFamily="34" charset="0"/>
            </a:endParaRPr>
          </a:p>
        </p:txBody>
      </p:sp>
      <p:pic>
        <p:nvPicPr>
          <p:cNvPr id="16" name="Symbol zastępczy zawartości 15">
            <a:extLst>
              <a:ext uri="{FF2B5EF4-FFF2-40B4-BE49-F238E27FC236}">
                <a16:creationId xmlns:a16="http://schemas.microsoft.com/office/drawing/2014/main" id="{E4F77F58-67D1-7E75-DB1F-C75CBF545430}"/>
              </a:ext>
            </a:extLst>
          </p:cNvPr>
          <p:cNvPicPr>
            <a:picLocks noGrp="1" noChangeAspect="1"/>
          </p:cNvPicPr>
          <p:nvPr>
            <p:ph idx="1"/>
          </p:nvPr>
        </p:nvPicPr>
        <p:blipFill>
          <a:blip r:embed="rId2"/>
          <a:stretch>
            <a:fillRect/>
          </a:stretch>
        </p:blipFill>
        <p:spPr>
          <a:xfrm>
            <a:off x="775846" y="1773942"/>
            <a:ext cx="10425554" cy="3978450"/>
          </a:xfrm>
        </p:spPr>
      </p:pic>
    </p:spTree>
    <p:extLst>
      <p:ext uri="{BB962C8B-B14F-4D97-AF65-F5344CB8AC3E}">
        <p14:creationId xmlns:p14="http://schemas.microsoft.com/office/powerpoint/2010/main" val="2309511707"/>
      </p:ext>
    </p:extLst>
  </p:cSld>
  <p:clrMapOvr>
    <a:masterClrMapping/>
  </p:clrMapOvr>
  <p:transition spd="slow">
    <p:cover dir="u"/>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ytuł 3">
            <a:extLst>
              <a:ext uri="{FF2B5EF4-FFF2-40B4-BE49-F238E27FC236}">
                <a16:creationId xmlns:a16="http://schemas.microsoft.com/office/drawing/2014/main" id="{0D8815B8-CE2A-AFE2-E104-0EC6225A348B}"/>
              </a:ext>
            </a:extLst>
          </p:cNvPr>
          <p:cNvSpPr>
            <a:spLocks noGrp="1"/>
          </p:cNvSpPr>
          <p:nvPr>
            <p:ph type="title"/>
          </p:nvPr>
        </p:nvSpPr>
        <p:spPr>
          <a:xfrm>
            <a:off x="838200" y="1023447"/>
            <a:ext cx="10401300" cy="449753"/>
          </a:xfrm>
        </p:spPr>
        <p:txBody>
          <a:bodyPr>
            <a:normAutofit fontScale="90000"/>
          </a:bodyPr>
          <a:lstStyle/>
          <a:p>
            <a:r>
              <a:rPr lang="pl-PL" dirty="0"/>
              <a:t>Wniosek o płatność  – rozliczenie umowy z prefinansowaniem </a:t>
            </a:r>
          </a:p>
        </p:txBody>
      </p:sp>
      <p:sp>
        <p:nvSpPr>
          <p:cNvPr id="5" name="Symbol zastępczy zawartości 4">
            <a:extLst>
              <a:ext uri="{FF2B5EF4-FFF2-40B4-BE49-F238E27FC236}">
                <a16:creationId xmlns:a16="http://schemas.microsoft.com/office/drawing/2014/main" id="{3CD6B4DD-6618-256E-A414-D5B9BD221F9F}"/>
              </a:ext>
            </a:extLst>
          </p:cNvPr>
          <p:cNvSpPr>
            <a:spLocks noGrp="1"/>
          </p:cNvSpPr>
          <p:nvPr>
            <p:ph sz="half" idx="1"/>
          </p:nvPr>
        </p:nvSpPr>
        <p:spPr>
          <a:xfrm>
            <a:off x="838200" y="1825625"/>
            <a:ext cx="4010891" cy="3910157"/>
          </a:xfrm>
        </p:spPr>
        <p:txBody>
          <a:bodyPr>
            <a:normAutofit fontScale="92500" lnSpcReduction="20000"/>
          </a:bodyPr>
          <a:lstStyle/>
          <a:p>
            <a:pPr marL="0" indent="0" algn="ctr">
              <a:buNone/>
            </a:pPr>
            <a:endParaRPr lang="pl-PL" dirty="0"/>
          </a:p>
          <a:p>
            <a:pPr marL="0" indent="0" algn="ctr">
              <a:buNone/>
            </a:pPr>
            <a:endParaRPr lang="pl-PL" dirty="0"/>
          </a:p>
          <a:p>
            <a:pPr marL="0" indent="0" algn="ctr">
              <a:buNone/>
            </a:pPr>
            <a:endParaRPr lang="pl-PL" dirty="0"/>
          </a:p>
        </p:txBody>
      </p:sp>
      <p:sp>
        <p:nvSpPr>
          <p:cNvPr id="6" name="Symbol zastępczy zawartości 5">
            <a:extLst>
              <a:ext uri="{FF2B5EF4-FFF2-40B4-BE49-F238E27FC236}">
                <a16:creationId xmlns:a16="http://schemas.microsoft.com/office/drawing/2014/main" id="{CC3250C5-D131-3CED-936B-D175D6718273}"/>
              </a:ext>
            </a:extLst>
          </p:cNvPr>
          <p:cNvSpPr>
            <a:spLocks noGrp="1"/>
          </p:cNvSpPr>
          <p:nvPr>
            <p:ph sz="half" idx="2"/>
          </p:nvPr>
        </p:nvSpPr>
        <p:spPr>
          <a:xfrm>
            <a:off x="5020056" y="1682495"/>
            <a:ext cx="6333744" cy="3910157"/>
          </a:xfrm>
        </p:spPr>
        <p:txBody>
          <a:bodyPr>
            <a:normAutofit fontScale="92500" lnSpcReduction="20000"/>
          </a:bodyPr>
          <a:lstStyle/>
          <a:p>
            <a:pPr marL="92075" lvl="1" indent="0" algn="just">
              <a:buNone/>
            </a:pPr>
            <a:r>
              <a:rPr lang="pl-PL" sz="1900" b="1" dirty="0"/>
              <a:t>Kwota brutto łącznie </a:t>
            </a:r>
            <a:r>
              <a:rPr lang="pl-PL" sz="1900" dirty="0"/>
              <a:t>– </a:t>
            </a:r>
            <a:r>
              <a:rPr lang="pl-PL" sz="1900" b="1" dirty="0"/>
              <a:t>109.645,00 zł</a:t>
            </a:r>
            <a:r>
              <a:rPr lang="pl-PL" sz="1900" dirty="0"/>
              <a:t>, w tym:</a:t>
            </a:r>
          </a:p>
          <a:p>
            <a:pPr marL="92075" lvl="1" indent="0" algn="just">
              <a:buNone/>
            </a:pPr>
            <a:r>
              <a:rPr lang="pl-PL" sz="1900" dirty="0"/>
              <a:t>- prefinansowanie – 107.945,00 zł</a:t>
            </a:r>
          </a:p>
          <a:p>
            <a:pPr marL="92075" lvl="1" indent="0" algn="just">
              <a:buNone/>
            </a:pPr>
            <a:r>
              <a:rPr lang="pl-PL" sz="1900" dirty="0"/>
              <a:t>- dotacja – 1.700,00 zł</a:t>
            </a:r>
          </a:p>
          <a:p>
            <a:pPr marL="92075" lvl="1" indent="0" algn="just">
              <a:buFontTx/>
              <a:buChar char="-"/>
            </a:pPr>
            <a:endParaRPr lang="pl-PL" sz="1900" dirty="0"/>
          </a:p>
          <a:p>
            <a:pPr marL="92075" lvl="1" indent="0" algn="just">
              <a:buNone/>
            </a:pPr>
            <a:r>
              <a:rPr lang="pl-PL" sz="1900" b="1" dirty="0"/>
              <a:t>Dotacja łącznie </a:t>
            </a:r>
            <a:r>
              <a:rPr lang="pl-PL" sz="1900" dirty="0"/>
              <a:t>– </a:t>
            </a:r>
            <a:r>
              <a:rPr lang="pl-PL" sz="1900" b="1" dirty="0"/>
              <a:t>55.550,00 zł, </a:t>
            </a:r>
            <a:r>
              <a:rPr lang="pl-PL" sz="1900" dirty="0"/>
              <a:t>w tym: </a:t>
            </a:r>
          </a:p>
          <a:p>
            <a:pPr marL="92075" lvl="1" indent="0" algn="just">
              <a:buFontTx/>
              <a:buChar char="-"/>
            </a:pPr>
            <a:r>
              <a:rPr lang="pl-PL" sz="1900" dirty="0"/>
              <a:t>prefinansowanie – 53.950,00 zł</a:t>
            </a:r>
          </a:p>
          <a:p>
            <a:pPr marL="92075" lvl="1" indent="0" algn="just">
              <a:buFontTx/>
              <a:buChar char="-"/>
            </a:pPr>
            <a:r>
              <a:rPr lang="pl-PL" sz="1900" dirty="0"/>
              <a:t>dotacja: 1.600,00 zł</a:t>
            </a:r>
          </a:p>
          <a:p>
            <a:pPr marL="92075" lvl="1" indent="0" algn="just">
              <a:buFontTx/>
              <a:buChar char="-"/>
            </a:pPr>
            <a:endParaRPr lang="pl-PL" sz="1900" dirty="0"/>
          </a:p>
          <a:p>
            <a:pPr marL="92075" lvl="1" indent="0" algn="just">
              <a:buNone/>
            </a:pPr>
            <a:r>
              <a:rPr lang="pl-PL" sz="1900" b="1" dirty="0"/>
              <a:t>Zaliczka – 29.050,00 zł</a:t>
            </a:r>
          </a:p>
          <a:p>
            <a:pPr marL="457200" lvl="1" indent="0" algn="just">
              <a:buNone/>
            </a:pPr>
            <a:endParaRPr lang="pl-PL" sz="1900" b="1" dirty="0"/>
          </a:p>
          <a:p>
            <a:pPr marL="0" indent="0" algn="ctr">
              <a:lnSpc>
                <a:spcPct val="100000"/>
              </a:lnSpc>
              <a:buNone/>
            </a:pPr>
            <a:r>
              <a:rPr lang="pl-PL" sz="1900" b="1" dirty="0">
                <a:solidFill>
                  <a:schemeClr val="accent1">
                    <a:lumMod val="75000"/>
                  </a:schemeClr>
                </a:solidFill>
              </a:rPr>
              <a:t>Wyliczenie wkładu własnego</a:t>
            </a:r>
          </a:p>
          <a:p>
            <a:pPr marL="0" indent="0" algn="just">
              <a:lnSpc>
                <a:spcPct val="100000"/>
              </a:lnSpc>
              <a:buNone/>
            </a:pPr>
            <a:r>
              <a:rPr lang="pl-PL" sz="1900" i="1" dirty="0"/>
              <a:t>Wkład własny to różnica wynikająca z kwoty brutto faktur, wypłaconej zaliczki i wyliczonej dotacji z </a:t>
            </a:r>
            <a:r>
              <a:rPr lang="pl-PL" sz="1900" i="1" dirty="0" err="1"/>
              <a:t>WoP</a:t>
            </a:r>
            <a:endParaRPr lang="pl-PL" sz="1900" i="1" dirty="0"/>
          </a:p>
          <a:p>
            <a:pPr marL="0" indent="0" algn="just">
              <a:lnSpc>
                <a:spcPct val="100000"/>
              </a:lnSpc>
              <a:buNone/>
            </a:pPr>
            <a:r>
              <a:rPr lang="pl-PL" sz="1900" dirty="0"/>
              <a:t> 107.945,00 – 29.050,00 –  53.950,00 = </a:t>
            </a:r>
            <a:r>
              <a:rPr lang="pl-PL" sz="1900" b="1" dirty="0"/>
              <a:t>24.945,00 zł</a:t>
            </a:r>
          </a:p>
          <a:p>
            <a:pPr marL="0" indent="0" algn="just">
              <a:lnSpc>
                <a:spcPct val="100000"/>
              </a:lnSpc>
              <a:buNone/>
            </a:pPr>
            <a:endParaRPr lang="pl-PL" sz="2400" dirty="0"/>
          </a:p>
          <a:p>
            <a:endParaRPr lang="pl-PL" dirty="0"/>
          </a:p>
        </p:txBody>
      </p:sp>
      <p:pic>
        <p:nvPicPr>
          <p:cNvPr id="7" name="Obraz 6">
            <a:extLst>
              <a:ext uri="{FF2B5EF4-FFF2-40B4-BE49-F238E27FC236}">
                <a16:creationId xmlns:a16="http://schemas.microsoft.com/office/drawing/2014/main" id="{494AF8EF-C54F-2991-4349-DB59E6C86DD0}"/>
              </a:ext>
            </a:extLst>
          </p:cNvPr>
          <p:cNvPicPr>
            <a:picLocks noChangeAspect="1"/>
          </p:cNvPicPr>
          <p:nvPr/>
        </p:nvPicPr>
        <p:blipFill>
          <a:blip r:embed="rId2"/>
          <a:stretch>
            <a:fillRect/>
          </a:stretch>
        </p:blipFill>
        <p:spPr>
          <a:xfrm>
            <a:off x="166095" y="1473199"/>
            <a:ext cx="4682996" cy="4991609"/>
          </a:xfrm>
          <a:prstGeom prst="rect">
            <a:avLst/>
          </a:prstGeom>
        </p:spPr>
      </p:pic>
    </p:spTree>
    <p:extLst>
      <p:ext uri="{BB962C8B-B14F-4D97-AF65-F5344CB8AC3E}">
        <p14:creationId xmlns:p14="http://schemas.microsoft.com/office/powerpoint/2010/main" val="1066021338"/>
      </p:ext>
    </p:extLst>
  </p:cSld>
  <p:clrMapOvr>
    <a:masterClrMapping/>
  </p:clrMapOvr>
  <p:transition spd="slow">
    <p:cover dir="u"/>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C7C2A2-361B-F4E4-1ECD-B35C77C3912B}"/>
            </a:ext>
          </a:extLst>
        </p:cNvPr>
        <p:cNvGrpSpPr/>
        <p:nvPr/>
      </p:nvGrpSpPr>
      <p:grpSpPr>
        <a:xfrm>
          <a:off x="0" y="0"/>
          <a:ext cx="0" cy="0"/>
          <a:chOff x="0" y="0"/>
          <a:chExt cx="0" cy="0"/>
        </a:xfrm>
      </p:grpSpPr>
      <p:sp>
        <p:nvSpPr>
          <p:cNvPr id="3" name="Symbol zastępczy zawartości 2">
            <a:extLst>
              <a:ext uri="{FF2B5EF4-FFF2-40B4-BE49-F238E27FC236}">
                <a16:creationId xmlns:a16="http://schemas.microsoft.com/office/drawing/2014/main" id="{F5936D3B-FA01-86D4-47ED-CD8C31B660B3}"/>
              </a:ext>
            </a:extLst>
          </p:cNvPr>
          <p:cNvSpPr>
            <a:spLocks noGrp="1"/>
          </p:cNvSpPr>
          <p:nvPr>
            <p:ph idx="1"/>
          </p:nvPr>
        </p:nvSpPr>
        <p:spPr>
          <a:xfrm>
            <a:off x="1222512" y="1987588"/>
            <a:ext cx="9957677" cy="2995892"/>
          </a:xfrm>
        </p:spPr>
        <p:txBody>
          <a:bodyPr>
            <a:noAutofit/>
          </a:bodyPr>
          <a:lstStyle/>
          <a:p>
            <a:pPr algn="just">
              <a:lnSpc>
                <a:spcPct val="100000"/>
              </a:lnSpc>
              <a:buFont typeface="Wingdings" panose="05000000000000000000" pitchFamily="2" charset="2"/>
              <a:buChar char="§"/>
            </a:pPr>
            <a:r>
              <a:rPr lang="pl-PL" sz="1600" dirty="0"/>
              <a:t>Wkład własny poniesiony przez Beneficjenta musi wynikać z przedstawionych faktur lub z oświadczenia Wykonawcy.</a:t>
            </a:r>
          </a:p>
          <a:p>
            <a:pPr algn="just">
              <a:lnSpc>
                <a:spcPct val="100000"/>
              </a:lnSpc>
              <a:buFont typeface="Wingdings" panose="05000000000000000000" pitchFamily="2" charset="2"/>
              <a:buChar char="§"/>
            </a:pPr>
            <a:r>
              <a:rPr lang="pl-PL" sz="1600" dirty="0"/>
              <a:t>W przypadku, gdy wkład własny Beneficjenta jest wyższy niż wyliczony koszt, różnica zostanie wypłacona na konto Beneficjenta.</a:t>
            </a:r>
          </a:p>
          <a:p>
            <a:pPr algn="just">
              <a:lnSpc>
                <a:spcPct val="100000"/>
              </a:lnSpc>
              <a:buFont typeface="Wingdings" panose="05000000000000000000" pitchFamily="2" charset="2"/>
              <a:buChar char="§"/>
            </a:pPr>
            <a:r>
              <a:rPr lang="pl-PL" sz="1600" dirty="0"/>
              <a:t>Dokumenty zakupu przedstawiane z wnioskiem o płatność muszą być wystawione imiennie na Beneficjenta </a:t>
            </a:r>
            <a:br>
              <a:rPr lang="pl-PL" sz="1600" dirty="0"/>
            </a:br>
            <a:r>
              <a:rPr lang="pl-PL" sz="1600" dirty="0"/>
              <a:t>lub wspólnie na Beneficjenta i jego małżonka.</a:t>
            </a:r>
          </a:p>
          <a:p>
            <a:pPr algn="just">
              <a:lnSpc>
                <a:spcPct val="100000"/>
              </a:lnSpc>
              <a:buFont typeface="Wingdings" panose="05000000000000000000" pitchFamily="2" charset="2"/>
              <a:buChar char="§"/>
            </a:pPr>
            <a:r>
              <a:rPr lang="pl-PL" sz="1600" dirty="0"/>
              <a:t>Poszczególne pozycje z zakresu rzeczowego (kategorie kosztów) muszą być rozliczane w całości w ramach jednego wniosku o płatność (nie ma możliwości rozliczania danej pozycji z zakresu rzeczowego w ramach kilku wniosków </a:t>
            </a:r>
            <a:br>
              <a:rPr lang="pl-PL" sz="1600" dirty="0"/>
            </a:br>
            <a:r>
              <a:rPr lang="pl-PL" sz="1600" dirty="0"/>
              <a:t>o płatność).</a:t>
            </a:r>
          </a:p>
          <a:p>
            <a:pPr marL="0" indent="0" algn="just">
              <a:lnSpc>
                <a:spcPct val="100000"/>
              </a:lnSpc>
              <a:buNone/>
            </a:pPr>
            <a:endParaRPr lang="pl-PL" sz="1600" b="1" dirty="0"/>
          </a:p>
        </p:txBody>
      </p:sp>
      <p:sp>
        <p:nvSpPr>
          <p:cNvPr id="5" name="Tytuł 4">
            <a:extLst>
              <a:ext uri="{FF2B5EF4-FFF2-40B4-BE49-F238E27FC236}">
                <a16:creationId xmlns:a16="http://schemas.microsoft.com/office/drawing/2014/main" id="{1A6715CE-224F-7D47-CCBC-00FA7BB137E2}"/>
              </a:ext>
            </a:extLst>
          </p:cNvPr>
          <p:cNvSpPr>
            <a:spLocks noGrp="1"/>
          </p:cNvSpPr>
          <p:nvPr>
            <p:ph type="title"/>
          </p:nvPr>
        </p:nvSpPr>
        <p:spPr/>
        <p:txBody>
          <a:bodyPr/>
          <a:lstStyle/>
          <a:p>
            <a:r>
              <a:rPr lang="pl-PL" dirty="0"/>
              <a:t>Wniosek o płatność </a:t>
            </a:r>
          </a:p>
        </p:txBody>
      </p:sp>
      <p:sp>
        <p:nvSpPr>
          <p:cNvPr id="2" name="Rectangle 1">
            <a:extLst>
              <a:ext uri="{FF2B5EF4-FFF2-40B4-BE49-F238E27FC236}">
                <a16:creationId xmlns:a16="http://schemas.microsoft.com/office/drawing/2014/main" id="{AB5C1E6B-C6CE-4097-A4EC-924518E57811}"/>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pl-PL" altLang="pl-PL" sz="1100" b="0" i="0" u="none" strike="noStrike" cap="none" normalizeH="0" baseline="0">
                <a:ln>
                  <a:noFill/>
                </a:ln>
                <a:solidFill>
                  <a:schemeClr val="tx1"/>
                </a:solidFill>
                <a:effectLst/>
                <a:latin typeface="Arial" panose="020B0604020202020204" pitchFamily="34" charset="0"/>
              </a:rPr>
              <a:t>„</a:t>
            </a:r>
            <a:endParaRPr kumimoji="0" lang="pl-PL" altLang="pl-PL" sz="1800" b="0" i="0" u="none" strike="noStrike" cap="none" normalizeH="0" baseline="0">
              <a:ln>
                <a:noFill/>
              </a:ln>
              <a:solidFill>
                <a:schemeClr val="tx1"/>
              </a:solidFill>
              <a:effectLst/>
              <a:latin typeface="Arial" panose="020B0604020202020204" pitchFamily="34" charset="0"/>
            </a:endParaRPr>
          </a:p>
        </p:txBody>
      </p:sp>
      <p:sp>
        <p:nvSpPr>
          <p:cNvPr id="6" name="Rectangle 3">
            <a:extLst>
              <a:ext uri="{FF2B5EF4-FFF2-40B4-BE49-F238E27FC236}">
                <a16:creationId xmlns:a16="http://schemas.microsoft.com/office/drawing/2014/main" id="{DA6DFA20-2EC5-F20E-2E73-C818C9CF4BE5}"/>
              </a:ext>
            </a:extLst>
          </p:cNvPr>
          <p:cNvSpPr>
            <a:spLocks noChangeArrowheads="1"/>
          </p:cNvSpPr>
          <p:nvPr/>
        </p:nvSpPr>
        <p:spPr bwMode="auto">
          <a:xfrm>
            <a:off x="152400" y="1524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pl-PL" altLang="pl-PL" sz="1100" b="0" i="0" u="none" strike="noStrike" cap="none" normalizeH="0" baseline="0">
                <a:ln>
                  <a:noFill/>
                </a:ln>
                <a:solidFill>
                  <a:schemeClr val="tx1"/>
                </a:solidFill>
                <a:effectLst/>
                <a:latin typeface="Arial" panose="020B0604020202020204" pitchFamily="34" charset="0"/>
              </a:rPr>
              <a:t>„</a:t>
            </a:r>
            <a:endParaRPr kumimoji="0" lang="pl-PL" altLang="pl-PL"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902232984"/>
      </p:ext>
    </p:extLst>
  </p:cSld>
  <p:clrMapOvr>
    <a:masterClrMapping/>
  </p:clrMapOvr>
  <p:transition spd="slow">
    <p:cover dir="u"/>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ytuł 3">
            <a:extLst>
              <a:ext uri="{FF2B5EF4-FFF2-40B4-BE49-F238E27FC236}">
                <a16:creationId xmlns:a16="http://schemas.microsoft.com/office/drawing/2014/main" id="{0D8815B8-CE2A-AFE2-E104-0EC6225A348B}"/>
              </a:ext>
            </a:extLst>
          </p:cNvPr>
          <p:cNvSpPr>
            <a:spLocks noGrp="1"/>
          </p:cNvSpPr>
          <p:nvPr>
            <p:ph type="title"/>
          </p:nvPr>
        </p:nvSpPr>
        <p:spPr>
          <a:xfrm>
            <a:off x="838200" y="1035163"/>
            <a:ext cx="9367982" cy="898411"/>
          </a:xfrm>
        </p:spPr>
        <p:txBody>
          <a:bodyPr/>
          <a:lstStyle/>
          <a:p>
            <a:r>
              <a:rPr lang="pl-PL" dirty="0"/>
              <a:t>Wniosek o płatność</a:t>
            </a:r>
          </a:p>
        </p:txBody>
      </p:sp>
      <p:sp>
        <p:nvSpPr>
          <p:cNvPr id="5" name="Symbol zastępczy zawartości 4">
            <a:extLst>
              <a:ext uri="{FF2B5EF4-FFF2-40B4-BE49-F238E27FC236}">
                <a16:creationId xmlns:a16="http://schemas.microsoft.com/office/drawing/2014/main" id="{3CD6B4DD-6618-256E-A414-D5B9BD221F9F}"/>
              </a:ext>
            </a:extLst>
          </p:cNvPr>
          <p:cNvSpPr>
            <a:spLocks noGrp="1"/>
          </p:cNvSpPr>
          <p:nvPr>
            <p:ph sz="half" idx="1"/>
          </p:nvPr>
        </p:nvSpPr>
        <p:spPr>
          <a:xfrm>
            <a:off x="838200" y="1825625"/>
            <a:ext cx="4010891" cy="3910157"/>
          </a:xfrm>
        </p:spPr>
        <p:txBody>
          <a:bodyPr>
            <a:normAutofit fontScale="92500" lnSpcReduction="10000"/>
          </a:bodyPr>
          <a:lstStyle/>
          <a:p>
            <a:pPr marL="0" indent="0" algn="ctr">
              <a:buNone/>
            </a:pPr>
            <a:endParaRPr lang="pl-PL" dirty="0"/>
          </a:p>
          <a:p>
            <a:pPr marL="0" indent="0" algn="ctr">
              <a:buNone/>
            </a:pPr>
            <a:endParaRPr lang="pl-PL" dirty="0"/>
          </a:p>
          <a:p>
            <a:pPr marL="0" indent="0" algn="ctr">
              <a:buNone/>
            </a:pPr>
            <a:r>
              <a:rPr lang="pl-PL" b="1" dirty="0">
                <a:solidFill>
                  <a:schemeClr val="accent1">
                    <a:lumMod val="75000"/>
                  </a:schemeClr>
                </a:solidFill>
              </a:rPr>
              <a:t>ZAKRES RZECZOWY -</a:t>
            </a:r>
            <a:br>
              <a:rPr lang="pl-PL" b="1" dirty="0">
                <a:solidFill>
                  <a:schemeClr val="accent1">
                    <a:lumMod val="75000"/>
                  </a:schemeClr>
                </a:solidFill>
              </a:rPr>
            </a:br>
            <a:r>
              <a:rPr lang="pl-PL" b="1" dirty="0">
                <a:solidFill>
                  <a:schemeClr val="accent1">
                    <a:lumMod val="75000"/>
                  </a:schemeClr>
                </a:solidFill>
              </a:rPr>
              <a:t>KATEGORIE KOSZTÓW</a:t>
            </a:r>
          </a:p>
          <a:p>
            <a:pPr marL="0" indent="0" algn="ctr">
              <a:buNone/>
            </a:pPr>
            <a:endParaRPr lang="pl-PL" b="1" dirty="0">
              <a:solidFill>
                <a:schemeClr val="accent1">
                  <a:lumMod val="75000"/>
                </a:schemeClr>
              </a:solidFill>
            </a:endParaRPr>
          </a:p>
          <a:p>
            <a:pPr marL="0" indent="0" algn="ctr">
              <a:buNone/>
            </a:pPr>
            <a:r>
              <a:rPr lang="pl-PL" sz="1700" dirty="0"/>
              <a:t>Zgodnie z zał. 2 wyszczególniono </a:t>
            </a:r>
            <a:br>
              <a:rPr lang="pl-PL" sz="1700" dirty="0"/>
            </a:br>
            <a:r>
              <a:rPr lang="pl-PL" sz="1700" dirty="0"/>
              <a:t>następujące kategorie kosztów, </a:t>
            </a:r>
            <a:br>
              <a:rPr lang="pl-PL" sz="1700" dirty="0"/>
            </a:br>
            <a:r>
              <a:rPr lang="pl-PL" sz="1700" dirty="0"/>
              <a:t>które można rozliczać niezależnie </a:t>
            </a:r>
            <a:br>
              <a:rPr lang="pl-PL" sz="1700" dirty="0"/>
            </a:br>
            <a:r>
              <a:rPr lang="pl-PL" sz="1700" dirty="0"/>
              <a:t>w ramach 3 wniosków o płatność</a:t>
            </a:r>
            <a:endParaRPr lang="pl-PL" dirty="0"/>
          </a:p>
          <a:p>
            <a:pPr algn="ctr"/>
            <a:endParaRPr lang="pl-PL" dirty="0"/>
          </a:p>
        </p:txBody>
      </p:sp>
      <p:sp>
        <p:nvSpPr>
          <p:cNvPr id="6" name="Symbol zastępczy zawartości 5">
            <a:extLst>
              <a:ext uri="{FF2B5EF4-FFF2-40B4-BE49-F238E27FC236}">
                <a16:creationId xmlns:a16="http://schemas.microsoft.com/office/drawing/2014/main" id="{CC3250C5-D131-3CED-936B-D175D6718273}"/>
              </a:ext>
            </a:extLst>
          </p:cNvPr>
          <p:cNvSpPr>
            <a:spLocks noGrp="1"/>
          </p:cNvSpPr>
          <p:nvPr>
            <p:ph sz="half" idx="2"/>
          </p:nvPr>
        </p:nvSpPr>
        <p:spPr>
          <a:xfrm>
            <a:off x="4572001" y="2022764"/>
            <a:ext cx="6068290" cy="3362036"/>
          </a:xfrm>
        </p:spPr>
        <p:txBody>
          <a:bodyPr>
            <a:normAutofit fontScale="92500" lnSpcReduction="10000"/>
          </a:bodyPr>
          <a:lstStyle/>
          <a:p>
            <a:pPr lvl="1" algn="just">
              <a:buFontTx/>
              <a:buChar char="-"/>
            </a:pPr>
            <a:r>
              <a:rPr lang="pl-PL" sz="1900" dirty="0"/>
              <a:t>źródła ciepła, </a:t>
            </a:r>
          </a:p>
          <a:p>
            <a:pPr lvl="1">
              <a:buFontTx/>
              <a:buChar char="-"/>
            </a:pPr>
            <a:r>
              <a:rPr lang="pl-PL" sz="1900" dirty="0"/>
              <a:t>instalacja centralnego ogrzewania </a:t>
            </a:r>
            <a:br>
              <a:rPr lang="pl-PL" sz="1900" dirty="0"/>
            </a:br>
            <a:r>
              <a:rPr lang="pl-PL" sz="1900" dirty="0"/>
              <a:t>oraz instalacja ciepłej wody użytkowej,</a:t>
            </a:r>
          </a:p>
          <a:p>
            <a:pPr lvl="1" algn="just">
              <a:buFontTx/>
              <a:buChar char="-"/>
            </a:pPr>
            <a:r>
              <a:rPr lang="pl-PL" sz="1900" dirty="0"/>
              <a:t>ocieplenie stropów/poddaszy,</a:t>
            </a:r>
          </a:p>
          <a:p>
            <a:pPr lvl="1" algn="just">
              <a:buFontTx/>
              <a:buChar char="-"/>
            </a:pPr>
            <a:r>
              <a:rPr lang="pl-PL" sz="1900" dirty="0"/>
              <a:t>ocieplenie podłóg,</a:t>
            </a:r>
          </a:p>
          <a:p>
            <a:pPr marL="457200" lvl="1" indent="0" algn="just">
              <a:buNone/>
            </a:pPr>
            <a:r>
              <a:rPr lang="pl-PL" sz="1900" dirty="0"/>
              <a:t>-   ocieplenie ścian,</a:t>
            </a:r>
          </a:p>
          <a:p>
            <a:pPr lvl="1" algn="just">
              <a:buFontTx/>
              <a:buChar char="-"/>
            </a:pPr>
            <a:r>
              <a:rPr lang="pl-PL" sz="1900" dirty="0"/>
              <a:t>stolarka okienna, </a:t>
            </a:r>
          </a:p>
          <a:p>
            <a:pPr lvl="1" algn="just">
              <a:buFontTx/>
              <a:buChar char="-"/>
            </a:pPr>
            <a:r>
              <a:rPr lang="pl-PL" sz="1900" dirty="0"/>
              <a:t>stolarka drzwiowa, </a:t>
            </a:r>
          </a:p>
          <a:p>
            <a:pPr lvl="1" algn="just">
              <a:buFontTx/>
              <a:buChar char="-"/>
            </a:pPr>
            <a:r>
              <a:rPr lang="pl-PL" sz="1900" dirty="0"/>
              <a:t>bramy garażowe,</a:t>
            </a:r>
          </a:p>
          <a:p>
            <a:pPr lvl="1" algn="just">
              <a:buFontTx/>
              <a:buChar char="-"/>
            </a:pPr>
            <a:r>
              <a:rPr lang="pl-PL" sz="1900" dirty="0"/>
              <a:t>wentylacja mechaniczna z odzyskiem ciepła,</a:t>
            </a:r>
          </a:p>
          <a:p>
            <a:pPr lvl="1" algn="just">
              <a:buFontTx/>
              <a:buChar char="-"/>
            </a:pPr>
            <a:r>
              <a:rPr lang="pl-PL" sz="1900" dirty="0"/>
              <a:t>audyt energetyczny,</a:t>
            </a:r>
          </a:p>
          <a:p>
            <a:pPr lvl="1" algn="just">
              <a:buFontTx/>
              <a:buChar char="-"/>
            </a:pPr>
            <a:r>
              <a:rPr lang="pl-PL" sz="1900" dirty="0"/>
              <a:t>świadectwo charakterystyki energetycznej.</a:t>
            </a:r>
          </a:p>
          <a:p>
            <a:endParaRPr lang="pl-PL" dirty="0"/>
          </a:p>
        </p:txBody>
      </p:sp>
    </p:spTree>
    <p:extLst>
      <p:ext uri="{BB962C8B-B14F-4D97-AF65-F5344CB8AC3E}">
        <p14:creationId xmlns:p14="http://schemas.microsoft.com/office/powerpoint/2010/main" val="3178970429"/>
      </p:ext>
    </p:extLst>
  </p:cSld>
  <p:clrMapOvr>
    <a:masterClrMapping/>
  </p:clrMapOvr>
  <p:transition spd="slow">
    <p:cover dir="u"/>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C7C2A2-361B-F4E4-1ECD-B35C77C3912B}"/>
            </a:ext>
          </a:extLst>
        </p:cNvPr>
        <p:cNvGrpSpPr/>
        <p:nvPr/>
      </p:nvGrpSpPr>
      <p:grpSpPr>
        <a:xfrm>
          <a:off x="0" y="0"/>
          <a:ext cx="0" cy="0"/>
          <a:chOff x="0" y="0"/>
          <a:chExt cx="0" cy="0"/>
        </a:xfrm>
      </p:grpSpPr>
      <p:sp>
        <p:nvSpPr>
          <p:cNvPr id="3" name="Symbol zastępczy zawartości 2">
            <a:extLst>
              <a:ext uri="{FF2B5EF4-FFF2-40B4-BE49-F238E27FC236}">
                <a16:creationId xmlns:a16="http://schemas.microsoft.com/office/drawing/2014/main" id="{F5936D3B-FA01-86D4-47ED-CD8C31B660B3}"/>
              </a:ext>
            </a:extLst>
          </p:cNvPr>
          <p:cNvSpPr>
            <a:spLocks noGrp="1"/>
          </p:cNvSpPr>
          <p:nvPr>
            <p:ph idx="1"/>
          </p:nvPr>
        </p:nvSpPr>
        <p:spPr>
          <a:xfrm>
            <a:off x="1222513" y="1987588"/>
            <a:ext cx="9710530" cy="3959064"/>
          </a:xfrm>
        </p:spPr>
        <p:txBody>
          <a:bodyPr>
            <a:noAutofit/>
          </a:bodyPr>
          <a:lstStyle/>
          <a:p>
            <a:pPr marL="0" indent="0" algn="ctr">
              <a:lnSpc>
                <a:spcPct val="100000"/>
              </a:lnSpc>
              <a:buNone/>
            </a:pPr>
            <a:r>
              <a:rPr lang="pl-PL" sz="1700" b="1" dirty="0"/>
              <a:t>Kwalifikacja kosztów</a:t>
            </a:r>
            <a:r>
              <a:rPr lang="pl-PL" sz="1700" dirty="0"/>
              <a:t> - </a:t>
            </a:r>
            <a:r>
              <a:rPr lang="pl-PL" sz="1700" b="1" dirty="0"/>
              <a:t>kotły „hybrydowe” na  biomasę </a:t>
            </a:r>
            <a:br>
              <a:rPr lang="pl-PL" sz="1700" b="1" dirty="0"/>
            </a:br>
            <a:r>
              <a:rPr lang="pl-PL" sz="1700" b="1" dirty="0"/>
              <a:t>(</a:t>
            </a:r>
            <a:r>
              <a:rPr lang="pl-PL" sz="1700" b="1" dirty="0" err="1"/>
              <a:t>pellet</a:t>
            </a:r>
            <a:r>
              <a:rPr lang="pl-PL" sz="1700" b="1" dirty="0"/>
              <a:t> + drewno kawałkowe)</a:t>
            </a:r>
          </a:p>
          <a:p>
            <a:pPr marL="0" indent="0" algn="ctr">
              <a:lnSpc>
                <a:spcPct val="100000"/>
              </a:lnSpc>
              <a:buNone/>
            </a:pPr>
            <a:endParaRPr lang="pl-PL" sz="1700" b="1" dirty="0"/>
          </a:p>
          <a:p>
            <a:pPr>
              <a:lnSpc>
                <a:spcPct val="100000"/>
              </a:lnSpc>
              <a:buFont typeface="Wingdings" panose="05000000000000000000" pitchFamily="2" charset="2"/>
              <a:buChar char="ü"/>
            </a:pPr>
            <a:r>
              <a:rPr lang="pl-PL" sz="1600" dirty="0"/>
              <a:t>posiadające funkcję kotła </a:t>
            </a:r>
            <a:r>
              <a:rPr lang="pl-PL" sz="1600" dirty="0" err="1"/>
              <a:t>pelletowego</a:t>
            </a:r>
            <a:r>
              <a:rPr lang="pl-PL" sz="1600" dirty="0"/>
              <a:t> (automatyczne spalanie </a:t>
            </a:r>
            <a:r>
              <a:rPr lang="pl-PL" sz="1600" dirty="0" err="1"/>
              <a:t>pelletu</a:t>
            </a:r>
            <a:r>
              <a:rPr lang="pl-PL" sz="1600" dirty="0"/>
              <a:t>, palnik </a:t>
            </a:r>
            <a:r>
              <a:rPr lang="pl-PL" sz="1600" dirty="0" err="1"/>
              <a:t>pelletowy</a:t>
            </a:r>
            <a:r>
              <a:rPr lang="pl-PL" sz="1600" dirty="0"/>
              <a:t>, zasobnik),</a:t>
            </a:r>
          </a:p>
          <a:p>
            <a:pPr>
              <a:lnSpc>
                <a:spcPct val="100000"/>
              </a:lnSpc>
              <a:buFont typeface="Wingdings" panose="05000000000000000000" pitchFamily="2" charset="2"/>
              <a:buChar char="ü"/>
            </a:pPr>
            <a:r>
              <a:rPr lang="pl-PL" sz="1600" dirty="0"/>
              <a:t>spełniające wymagania w zakresie </a:t>
            </a:r>
            <a:r>
              <a:rPr lang="pl-PL" sz="1600" dirty="0" err="1"/>
              <a:t>ekoprojektu</a:t>
            </a:r>
            <a:r>
              <a:rPr lang="pl-PL" sz="1600" dirty="0"/>
              <a:t>,</a:t>
            </a:r>
          </a:p>
          <a:p>
            <a:pPr>
              <a:lnSpc>
                <a:spcPct val="100000"/>
              </a:lnSpc>
              <a:buFont typeface="Wingdings" panose="05000000000000000000" pitchFamily="2" charset="2"/>
              <a:buChar char="ü"/>
            </a:pPr>
            <a:r>
              <a:rPr lang="pl-PL" sz="1600" dirty="0"/>
              <a:t>umożliwiające spalanie drewna kawałkowanego,</a:t>
            </a:r>
          </a:p>
          <a:p>
            <a:pPr marL="0" indent="0">
              <a:lnSpc>
                <a:spcPct val="100000"/>
              </a:lnSpc>
              <a:buNone/>
            </a:pPr>
            <a:r>
              <a:rPr lang="pl-PL" sz="1600" dirty="0"/>
              <a:t>wpisane są na listę ZUM, w kategorii:  </a:t>
            </a:r>
            <a:r>
              <a:rPr lang="pl-PL" sz="1600" b="1" dirty="0"/>
              <a:t>kocioł zgazowujący drewno o podwyższonym standardzie.</a:t>
            </a:r>
            <a:r>
              <a:rPr lang="pl-PL" sz="1600" dirty="0"/>
              <a:t> </a:t>
            </a:r>
          </a:p>
          <a:p>
            <a:pPr marL="0" indent="0" algn="just">
              <a:lnSpc>
                <a:spcPct val="100000"/>
              </a:lnSpc>
              <a:buNone/>
            </a:pPr>
            <a:r>
              <a:rPr lang="pl-PL" sz="1600" dirty="0"/>
              <a:t>W przypadku wyboru takiego kotła, wniosek o dofinansowanie powinien wskazywać kategorię kosztu kocioł zgazowujący drewno oraz rozliczony w </a:t>
            </a:r>
            <a:r>
              <a:rPr lang="pl-PL" sz="1600" dirty="0" err="1"/>
              <a:t>WoP</a:t>
            </a:r>
            <a:r>
              <a:rPr lang="pl-PL" sz="1600" dirty="0"/>
              <a:t> w tej kategorii, z uwzględnieniem wymagań ujętych w zał. 2 dla kotłów zgazowujących drewno.</a:t>
            </a:r>
          </a:p>
        </p:txBody>
      </p:sp>
      <p:sp>
        <p:nvSpPr>
          <p:cNvPr id="5" name="Tytuł 4">
            <a:extLst>
              <a:ext uri="{FF2B5EF4-FFF2-40B4-BE49-F238E27FC236}">
                <a16:creationId xmlns:a16="http://schemas.microsoft.com/office/drawing/2014/main" id="{1A6715CE-224F-7D47-CCBC-00FA7BB137E2}"/>
              </a:ext>
            </a:extLst>
          </p:cNvPr>
          <p:cNvSpPr>
            <a:spLocks noGrp="1"/>
          </p:cNvSpPr>
          <p:nvPr>
            <p:ph type="title"/>
          </p:nvPr>
        </p:nvSpPr>
        <p:spPr/>
        <p:txBody>
          <a:bodyPr/>
          <a:lstStyle/>
          <a:p>
            <a:r>
              <a:rPr lang="pl-PL" dirty="0"/>
              <a:t>Wniosek o płatność </a:t>
            </a:r>
          </a:p>
        </p:txBody>
      </p:sp>
      <p:sp>
        <p:nvSpPr>
          <p:cNvPr id="2" name="Rectangle 1">
            <a:extLst>
              <a:ext uri="{FF2B5EF4-FFF2-40B4-BE49-F238E27FC236}">
                <a16:creationId xmlns:a16="http://schemas.microsoft.com/office/drawing/2014/main" id="{AB5C1E6B-C6CE-4097-A4EC-924518E57811}"/>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pl-PL" altLang="pl-PL" sz="1100" b="0" i="0" u="none" strike="noStrike" cap="none" normalizeH="0" baseline="0">
                <a:ln>
                  <a:noFill/>
                </a:ln>
                <a:solidFill>
                  <a:schemeClr val="tx1"/>
                </a:solidFill>
                <a:effectLst/>
                <a:latin typeface="Arial" panose="020B0604020202020204" pitchFamily="34" charset="0"/>
              </a:rPr>
              <a:t>„</a:t>
            </a:r>
            <a:endParaRPr kumimoji="0" lang="pl-PL" altLang="pl-PL" sz="1800" b="0" i="0" u="none" strike="noStrike" cap="none" normalizeH="0" baseline="0">
              <a:ln>
                <a:noFill/>
              </a:ln>
              <a:solidFill>
                <a:schemeClr val="tx1"/>
              </a:solidFill>
              <a:effectLst/>
              <a:latin typeface="Arial" panose="020B0604020202020204" pitchFamily="34" charset="0"/>
            </a:endParaRPr>
          </a:p>
        </p:txBody>
      </p:sp>
      <p:sp>
        <p:nvSpPr>
          <p:cNvPr id="6" name="Rectangle 3">
            <a:extLst>
              <a:ext uri="{FF2B5EF4-FFF2-40B4-BE49-F238E27FC236}">
                <a16:creationId xmlns:a16="http://schemas.microsoft.com/office/drawing/2014/main" id="{DA6DFA20-2EC5-F20E-2E73-C818C9CF4BE5}"/>
              </a:ext>
            </a:extLst>
          </p:cNvPr>
          <p:cNvSpPr>
            <a:spLocks noChangeArrowheads="1"/>
          </p:cNvSpPr>
          <p:nvPr/>
        </p:nvSpPr>
        <p:spPr bwMode="auto">
          <a:xfrm>
            <a:off x="152400" y="1524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pl-PL" altLang="pl-PL" sz="1100" b="0" i="0" u="none" strike="noStrike" cap="none" normalizeH="0" baseline="0">
                <a:ln>
                  <a:noFill/>
                </a:ln>
                <a:solidFill>
                  <a:schemeClr val="tx1"/>
                </a:solidFill>
                <a:effectLst/>
                <a:latin typeface="Arial" panose="020B0604020202020204" pitchFamily="34" charset="0"/>
              </a:rPr>
              <a:t>„</a:t>
            </a:r>
            <a:endParaRPr kumimoji="0" lang="pl-PL" altLang="pl-PL"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4038626494"/>
      </p:ext>
    </p:extLst>
  </p:cSld>
  <p:clrMapOvr>
    <a:masterClrMapping/>
  </p:clrMapOvr>
  <p:transition spd="slow">
    <p:cover dir="u"/>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40D919-0A37-81B1-0DA6-9538023C8400}"/>
            </a:ext>
          </a:extLst>
        </p:cNvPr>
        <p:cNvGrpSpPr/>
        <p:nvPr/>
      </p:nvGrpSpPr>
      <p:grpSpPr>
        <a:xfrm>
          <a:off x="0" y="0"/>
          <a:ext cx="0" cy="0"/>
          <a:chOff x="0" y="0"/>
          <a:chExt cx="0" cy="0"/>
        </a:xfrm>
      </p:grpSpPr>
      <p:sp>
        <p:nvSpPr>
          <p:cNvPr id="3" name="Symbol zastępczy zawartości 2">
            <a:extLst>
              <a:ext uri="{FF2B5EF4-FFF2-40B4-BE49-F238E27FC236}">
                <a16:creationId xmlns:a16="http://schemas.microsoft.com/office/drawing/2014/main" id="{9051327A-5ABD-9895-0E0B-70A2E9CC2D8B}"/>
              </a:ext>
            </a:extLst>
          </p:cNvPr>
          <p:cNvSpPr>
            <a:spLocks noGrp="1"/>
          </p:cNvSpPr>
          <p:nvPr>
            <p:ph idx="1"/>
          </p:nvPr>
        </p:nvSpPr>
        <p:spPr>
          <a:xfrm>
            <a:off x="1143000" y="1987588"/>
            <a:ext cx="10018644" cy="3659679"/>
          </a:xfrm>
        </p:spPr>
        <p:txBody>
          <a:bodyPr>
            <a:noAutofit/>
          </a:bodyPr>
          <a:lstStyle/>
          <a:p>
            <a:pPr marL="0" indent="0" algn="ctr">
              <a:buNone/>
            </a:pPr>
            <a:r>
              <a:rPr lang="pl-PL" sz="1700" b="1" dirty="0"/>
              <a:t>Kwalifikacja kosztów - zbiornik akumulacyjny/buforowy oraz zbiornik c.w.u. </a:t>
            </a:r>
          </a:p>
          <a:p>
            <a:pPr marL="0" indent="0" algn="ctr">
              <a:buNone/>
            </a:pPr>
            <a:endParaRPr lang="pl-PL" sz="1700" b="1" dirty="0"/>
          </a:p>
          <a:p>
            <a:pPr marL="0" indent="0" algn="just">
              <a:buNone/>
            </a:pPr>
            <a:r>
              <a:rPr lang="pl-PL" sz="1600" dirty="0"/>
              <a:t>Kategorie z załącznika 2 dotyczące źródeł ciepła uszczegóławiają, że w ramach zakupu danego źródła ciepła do kosztów kwalifikowanych może być zaliczany zbiornik akumulacyjny/buforowy oraz zbiornik c.w.u.</a:t>
            </a:r>
          </a:p>
          <a:p>
            <a:pPr marL="0" indent="0" algn="just">
              <a:buNone/>
            </a:pPr>
            <a:r>
              <a:rPr lang="pl-PL" sz="1600" dirty="0"/>
              <a:t>Zbiornik akumulacyjny/buforowy oraz zbiornik c.w.u. jest kwalifikowany do dofinansowania w ramach kategorii źródło ciepła szczególnie w przypadku przedsięwzięć, w ramach których nie jest wykonywana modernizacja instalacji centralnego ogrzewania oraz instalacja ciepłej wody użytkowej.</a:t>
            </a:r>
          </a:p>
          <a:p>
            <a:pPr marL="0" indent="0" algn="just">
              <a:buNone/>
            </a:pPr>
            <a:r>
              <a:rPr lang="pl-PL" sz="1600" dirty="0"/>
              <a:t>Zapisy z Programu nie ograniczają możliwości kwalifikowania zbiornika akumulacyjnego/buforowego oraz zbiornika c.w.u. w kategorii „instalacja centralnego ogrzewania oraz instalacja ciepłej wody użytkowej”. </a:t>
            </a:r>
          </a:p>
          <a:p>
            <a:pPr marL="0" indent="0" algn="just">
              <a:buNone/>
            </a:pPr>
            <a:br>
              <a:rPr lang="pl-PL" sz="1600" b="1" dirty="0"/>
            </a:br>
            <a:r>
              <a:rPr lang="pl-PL" sz="2000" b="1" dirty="0">
                <a:solidFill>
                  <a:srgbClr val="C00000"/>
                </a:solidFill>
              </a:rPr>
              <a:t>UWAGA</a:t>
            </a:r>
            <a:r>
              <a:rPr lang="pl-PL" sz="1600" b="1" dirty="0"/>
              <a:t>:</a:t>
            </a:r>
            <a:r>
              <a:rPr lang="pl-PL" sz="1600" dirty="0"/>
              <a:t> </a:t>
            </a:r>
            <a:r>
              <a:rPr lang="pl-PL" sz="1600" b="1" dirty="0"/>
              <a:t>należy zweryfikować zakres wskazany do realizacji w DPAE w ramach modernizacji instalacji c.o., c.w.u. </a:t>
            </a:r>
          </a:p>
        </p:txBody>
      </p:sp>
      <p:sp>
        <p:nvSpPr>
          <p:cNvPr id="5" name="Tytuł 4">
            <a:extLst>
              <a:ext uri="{FF2B5EF4-FFF2-40B4-BE49-F238E27FC236}">
                <a16:creationId xmlns:a16="http://schemas.microsoft.com/office/drawing/2014/main" id="{F0E4CCDA-096E-57CB-4BFD-93E4D2D67E08}"/>
              </a:ext>
            </a:extLst>
          </p:cNvPr>
          <p:cNvSpPr>
            <a:spLocks noGrp="1"/>
          </p:cNvSpPr>
          <p:nvPr>
            <p:ph type="title"/>
          </p:nvPr>
        </p:nvSpPr>
        <p:spPr/>
        <p:txBody>
          <a:bodyPr/>
          <a:lstStyle/>
          <a:p>
            <a:r>
              <a:rPr lang="pl-PL" dirty="0"/>
              <a:t>Wniosek o płatność </a:t>
            </a:r>
          </a:p>
        </p:txBody>
      </p:sp>
    </p:spTree>
    <p:extLst>
      <p:ext uri="{BB962C8B-B14F-4D97-AF65-F5344CB8AC3E}">
        <p14:creationId xmlns:p14="http://schemas.microsoft.com/office/powerpoint/2010/main" val="2535722873"/>
      </p:ext>
    </p:extLst>
  </p:cSld>
  <p:clrMapOvr>
    <a:masterClrMapping/>
  </p:clrMapOvr>
  <p:transition spd="slow">
    <p:cover dir="u"/>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40D919-0A37-81B1-0DA6-9538023C8400}"/>
            </a:ext>
          </a:extLst>
        </p:cNvPr>
        <p:cNvGrpSpPr/>
        <p:nvPr/>
      </p:nvGrpSpPr>
      <p:grpSpPr>
        <a:xfrm>
          <a:off x="0" y="0"/>
          <a:ext cx="0" cy="0"/>
          <a:chOff x="0" y="0"/>
          <a:chExt cx="0" cy="0"/>
        </a:xfrm>
      </p:grpSpPr>
      <p:sp>
        <p:nvSpPr>
          <p:cNvPr id="3" name="Symbol zastępczy zawartości 2">
            <a:extLst>
              <a:ext uri="{FF2B5EF4-FFF2-40B4-BE49-F238E27FC236}">
                <a16:creationId xmlns:a16="http://schemas.microsoft.com/office/drawing/2014/main" id="{9051327A-5ABD-9895-0E0B-70A2E9CC2D8B}"/>
              </a:ext>
            </a:extLst>
          </p:cNvPr>
          <p:cNvSpPr>
            <a:spLocks noGrp="1"/>
          </p:cNvSpPr>
          <p:nvPr>
            <p:ph idx="1"/>
          </p:nvPr>
        </p:nvSpPr>
        <p:spPr>
          <a:xfrm>
            <a:off x="1143000" y="1987588"/>
            <a:ext cx="9334500" cy="3659679"/>
          </a:xfrm>
        </p:spPr>
        <p:txBody>
          <a:bodyPr>
            <a:noAutofit/>
          </a:bodyPr>
          <a:lstStyle/>
          <a:p>
            <a:pPr marL="0" indent="0" algn="ctr">
              <a:lnSpc>
                <a:spcPct val="150000"/>
              </a:lnSpc>
              <a:buNone/>
            </a:pPr>
            <a:r>
              <a:rPr lang="pl-PL" sz="1700" dirty="0"/>
              <a:t>Na podstawie zapisu DPAE zbiornik c.w.u./buforowy zakwalifikowano do kategorii –</a:t>
            </a:r>
            <a:br>
              <a:rPr lang="pl-PL" sz="1700" dirty="0"/>
            </a:br>
            <a:r>
              <a:rPr lang="pl-PL" sz="1800" i="1" dirty="0"/>
              <a:t>instalacja centralnego ogrzewania oraz instalacja ciepłej wody użytkowej</a:t>
            </a:r>
            <a:endParaRPr lang="pl-PL" sz="1700" b="1" i="1" dirty="0"/>
          </a:p>
        </p:txBody>
      </p:sp>
      <p:sp>
        <p:nvSpPr>
          <p:cNvPr id="5" name="Tytuł 4">
            <a:extLst>
              <a:ext uri="{FF2B5EF4-FFF2-40B4-BE49-F238E27FC236}">
                <a16:creationId xmlns:a16="http://schemas.microsoft.com/office/drawing/2014/main" id="{F0E4CCDA-096E-57CB-4BFD-93E4D2D67E08}"/>
              </a:ext>
            </a:extLst>
          </p:cNvPr>
          <p:cNvSpPr>
            <a:spLocks noGrp="1"/>
          </p:cNvSpPr>
          <p:nvPr>
            <p:ph type="title"/>
          </p:nvPr>
        </p:nvSpPr>
        <p:spPr/>
        <p:txBody>
          <a:bodyPr/>
          <a:lstStyle/>
          <a:p>
            <a:r>
              <a:rPr lang="pl-PL" dirty="0"/>
              <a:t>Wniosek o płatność </a:t>
            </a:r>
          </a:p>
        </p:txBody>
      </p:sp>
      <p:pic>
        <p:nvPicPr>
          <p:cNvPr id="2" name="Symbol zastępczy zawartości 6">
            <a:extLst>
              <a:ext uri="{FF2B5EF4-FFF2-40B4-BE49-F238E27FC236}">
                <a16:creationId xmlns:a16="http://schemas.microsoft.com/office/drawing/2014/main" id="{9305C52F-198D-9905-A7DB-F7942BA8F77B}"/>
              </a:ext>
            </a:extLst>
          </p:cNvPr>
          <p:cNvPicPr>
            <a:picLocks noChangeAspect="1"/>
          </p:cNvPicPr>
          <p:nvPr/>
        </p:nvPicPr>
        <p:blipFill>
          <a:blip r:embed="rId2"/>
          <a:stretch>
            <a:fillRect/>
          </a:stretch>
        </p:blipFill>
        <p:spPr>
          <a:xfrm>
            <a:off x="1714500" y="2828925"/>
            <a:ext cx="8106298" cy="2818342"/>
          </a:xfrm>
          <a:prstGeom prst="rect">
            <a:avLst/>
          </a:prstGeom>
        </p:spPr>
      </p:pic>
    </p:spTree>
    <p:extLst>
      <p:ext uri="{BB962C8B-B14F-4D97-AF65-F5344CB8AC3E}">
        <p14:creationId xmlns:p14="http://schemas.microsoft.com/office/powerpoint/2010/main" val="857393550"/>
      </p:ext>
    </p:extLst>
  </p:cSld>
  <p:clrMapOvr>
    <a:masterClrMapping/>
  </p:clrMapOvr>
  <p:transition spd="slow">
    <p:cover dir="u"/>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2F6A0227-FDD2-4DDD-987A-4A26742102E8}"/>
              </a:ext>
            </a:extLst>
          </p:cNvPr>
          <p:cNvSpPr>
            <a:spLocks noGrp="1"/>
          </p:cNvSpPr>
          <p:nvPr>
            <p:ph type="title"/>
          </p:nvPr>
        </p:nvSpPr>
        <p:spPr/>
        <p:txBody>
          <a:bodyPr/>
          <a:lstStyle/>
          <a:p>
            <a:r>
              <a:rPr lang="pl-PL" dirty="0"/>
              <a:t>Merytoryczny zakres prezentacji</a:t>
            </a:r>
          </a:p>
        </p:txBody>
      </p:sp>
      <p:sp>
        <p:nvSpPr>
          <p:cNvPr id="6" name="Symbol zastępczy zawartości 2">
            <a:extLst>
              <a:ext uri="{FF2B5EF4-FFF2-40B4-BE49-F238E27FC236}">
                <a16:creationId xmlns:a16="http://schemas.microsoft.com/office/drawing/2014/main" id="{3374E55D-7B18-A34F-13B0-656614B10242}"/>
              </a:ext>
            </a:extLst>
          </p:cNvPr>
          <p:cNvSpPr>
            <a:spLocks noGrp="1"/>
          </p:cNvSpPr>
          <p:nvPr>
            <p:ph idx="1"/>
          </p:nvPr>
        </p:nvSpPr>
        <p:spPr>
          <a:xfrm>
            <a:off x="1325880" y="2260601"/>
            <a:ext cx="9235440" cy="2768600"/>
          </a:xfrm>
        </p:spPr>
        <p:txBody>
          <a:bodyPr>
            <a:noAutofit/>
          </a:bodyPr>
          <a:lstStyle/>
          <a:p>
            <a:pPr marL="803275" indent="-803275">
              <a:lnSpc>
                <a:spcPct val="150000"/>
              </a:lnSpc>
              <a:buNone/>
            </a:pPr>
            <a:r>
              <a:rPr lang="pl-PL" sz="1800" b="1" dirty="0"/>
              <a:t>Część I</a:t>
            </a:r>
            <a:r>
              <a:rPr lang="pl-PL" sz="1800" dirty="0"/>
              <a:t>	Wniosek o płatność - podstawowe informacje </a:t>
            </a:r>
          </a:p>
          <a:p>
            <a:pPr marL="803275" indent="-803275">
              <a:lnSpc>
                <a:spcPct val="150000"/>
              </a:lnSpc>
              <a:buNone/>
            </a:pPr>
            <a:r>
              <a:rPr lang="pl-PL" sz="1800" b="1" dirty="0"/>
              <a:t>Część II</a:t>
            </a:r>
            <a:r>
              <a:rPr lang="pl-PL" sz="1800" dirty="0"/>
              <a:t>	Najważniejsze kwestie prawidłowego rozliczenia dotacji</a:t>
            </a:r>
          </a:p>
          <a:p>
            <a:pPr marL="803275" indent="-803275">
              <a:lnSpc>
                <a:spcPct val="150000"/>
              </a:lnSpc>
              <a:buNone/>
            </a:pPr>
            <a:r>
              <a:rPr lang="pl-PL" sz="1800" b="1" dirty="0"/>
              <a:t>Część III</a:t>
            </a:r>
            <a:r>
              <a:rPr lang="pl-PL" sz="1800" dirty="0"/>
              <a:t>	Najczęstsze błędy w dokumentacji rozliczeniowej</a:t>
            </a:r>
          </a:p>
          <a:p>
            <a:pPr marL="803275" indent="-803275">
              <a:lnSpc>
                <a:spcPct val="150000"/>
              </a:lnSpc>
              <a:buNone/>
            </a:pPr>
            <a:r>
              <a:rPr lang="pl-PL" sz="1800" b="1" dirty="0"/>
              <a:t>Część IV</a:t>
            </a:r>
            <a:r>
              <a:rPr lang="pl-PL" sz="1800" dirty="0"/>
              <a:t>	Pytania i odpowiedzi   </a:t>
            </a:r>
          </a:p>
          <a:p>
            <a:pPr marL="803275" indent="-803275">
              <a:buNone/>
            </a:pPr>
            <a:endParaRPr lang="pl-PL" sz="1600" dirty="0"/>
          </a:p>
        </p:txBody>
      </p:sp>
    </p:spTree>
    <p:extLst>
      <p:ext uri="{BB962C8B-B14F-4D97-AF65-F5344CB8AC3E}">
        <p14:creationId xmlns:p14="http://schemas.microsoft.com/office/powerpoint/2010/main" val="3131161694"/>
      </p:ext>
    </p:extLst>
  </p:cSld>
  <p:clrMapOvr>
    <a:masterClrMapping/>
  </p:clrMapOvr>
  <p:transition spd="slow">
    <p:cover dir="u"/>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40D919-0A37-81B1-0DA6-9538023C8400}"/>
            </a:ext>
          </a:extLst>
        </p:cNvPr>
        <p:cNvGrpSpPr/>
        <p:nvPr/>
      </p:nvGrpSpPr>
      <p:grpSpPr>
        <a:xfrm>
          <a:off x="0" y="0"/>
          <a:ext cx="0" cy="0"/>
          <a:chOff x="0" y="0"/>
          <a:chExt cx="0" cy="0"/>
        </a:xfrm>
      </p:grpSpPr>
      <p:sp>
        <p:nvSpPr>
          <p:cNvPr id="3" name="Symbol zastępczy zawartości 2">
            <a:extLst>
              <a:ext uri="{FF2B5EF4-FFF2-40B4-BE49-F238E27FC236}">
                <a16:creationId xmlns:a16="http://schemas.microsoft.com/office/drawing/2014/main" id="{9051327A-5ABD-9895-0E0B-70A2E9CC2D8B}"/>
              </a:ext>
            </a:extLst>
          </p:cNvPr>
          <p:cNvSpPr>
            <a:spLocks noGrp="1"/>
          </p:cNvSpPr>
          <p:nvPr>
            <p:ph idx="1"/>
          </p:nvPr>
        </p:nvSpPr>
        <p:spPr>
          <a:xfrm>
            <a:off x="1143000" y="1987589"/>
            <a:ext cx="9442646" cy="3327362"/>
          </a:xfrm>
        </p:spPr>
        <p:txBody>
          <a:bodyPr>
            <a:noAutofit/>
          </a:bodyPr>
          <a:lstStyle/>
          <a:p>
            <a:pPr marL="0" indent="0" algn="ctr">
              <a:lnSpc>
                <a:spcPct val="150000"/>
              </a:lnSpc>
              <a:buNone/>
            </a:pPr>
            <a:r>
              <a:rPr lang="pl-PL" sz="1700" dirty="0"/>
              <a:t>Na podstawie zapisu DPAE brak szczegółowego wskazania zakresu dla kategorii (ogólne sformułowanie)</a:t>
            </a:r>
            <a:endParaRPr lang="pl-PL" sz="1700" b="1" i="1" dirty="0"/>
          </a:p>
        </p:txBody>
      </p:sp>
      <p:sp>
        <p:nvSpPr>
          <p:cNvPr id="5" name="Tytuł 4">
            <a:extLst>
              <a:ext uri="{FF2B5EF4-FFF2-40B4-BE49-F238E27FC236}">
                <a16:creationId xmlns:a16="http://schemas.microsoft.com/office/drawing/2014/main" id="{F0E4CCDA-096E-57CB-4BFD-93E4D2D67E08}"/>
              </a:ext>
            </a:extLst>
          </p:cNvPr>
          <p:cNvSpPr>
            <a:spLocks noGrp="1"/>
          </p:cNvSpPr>
          <p:nvPr>
            <p:ph type="title"/>
          </p:nvPr>
        </p:nvSpPr>
        <p:spPr/>
        <p:txBody>
          <a:bodyPr/>
          <a:lstStyle/>
          <a:p>
            <a:r>
              <a:rPr lang="pl-PL" dirty="0"/>
              <a:t>Wniosek o płatność </a:t>
            </a:r>
          </a:p>
        </p:txBody>
      </p:sp>
      <p:pic>
        <p:nvPicPr>
          <p:cNvPr id="4" name="Obraz 3">
            <a:extLst>
              <a:ext uri="{FF2B5EF4-FFF2-40B4-BE49-F238E27FC236}">
                <a16:creationId xmlns:a16="http://schemas.microsoft.com/office/drawing/2014/main" id="{36A5F148-56F0-3C2B-28F2-70B0D729474A}"/>
              </a:ext>
            </a:extLst>
          </p:cNvPr>
          <p:cNvPicPr>
            <a:picLocks noChangeAspect="1"/>
          </p:cNvPicPr>
          <p:nvPr/>
        </p:nvPicPr>
        <p:blipFill>
          <a:blip r:embed="rId2"/>
          <a:stretch>
            <a:fillRect/>
          </a:stretch>
        </p:blipFill>
        <p:spPr>
          <a:xfrm>
            <a:off x="1492105" y="2781266"/>
            <a:ext cx="8941274" cy="2352709"/>
          </a:xfrm>
          <a:prstGeom prst="rect">
            <a:avLst/>
          </a:prstGeom>
        </p:spPr>
      </p:pic>
    </p:spTree>
    <p:extLst>
      <p:ext uri="{BB962C8B-B14F-4D97-AF65-F5344CB8AC3E}">
        <p14:creationId xmlns:p14="http://schemas.microsoft.com/office/powerpoint/2010/main" val="242686220"/>
      </p:ext>
    </p:extLst>
  </p:cSld>
  <p:clrMapOvr>
    <a:masterClrMapping/>
  </p:clrMapOvr>
  <p:transition spd="slow">
    <p:cover dir="u"/>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C7C2A2-361B-F4E4-1ECD-B35C77C3912B}"/>
            </a:ext>
          </a:extLst>
        </p:cNvPr>
        <p:cNvGrpSpPr/>
        <p:nvPr/>
      </p:nvGrpSpPr>
      <p:grpSpPr>
        <a:xfrm>
          <a:off x="0" y="0"/>
          <a:ext cx="0" cy="0"/>
          <a:chOff x="0" y="0"/>
          <a:chExt cx="0" cy="0"/>
        </a:xfrm>
      </p:grpSpPr>
      <p:sp>
        <p:nvSpPr>
          <p:cNvPr id="3" name="Symbol zastępczy zawartości 2">
            <a:extLst>
              <a:ext uri="{FF2B5EF4-FFF2-40B4-BE49-F238E27FC236}">
                <a16:creationId xmlns:a16="http://schemas.microsoft.com/office/drawing/2014/main" id="{F5936D3B-FA01-86D4-47ED-CD8C31B660B3}"/>
              </a:ext>
            </a:extLst>
          </p:cNvPr>
          <p:cNvSpPr>
            <a:spLocks noGrp="1"/>
          </p:cNvSpPr>
          <p:nvPr>
            <p:ph idx="1"/>
          </p:nvPr>
        </p:nvSpPr>
        <p:spPr>
          <a:xfrm>
            <a:off x="1222513" y="1987588"/>
            <a:ext cx="9710530" cy="3959064"/>
          </a:xfrm>
        </p:spPr>
        <p:txBody>
          <a:bodyPr>
            <a:noAutofit/>
          </a:bodyPr>
          <a:lstStyle/>
          <a:p>
            <a:pPr marL="0" indent="0" algn="ctr">
              <a:buNone/>
            </a:pPr>
            <a:r>
              <a:rPr lang="pl-PL" sz="1700" b="1" dirty="0">
                <a:solidFill>
                  <a:srgbClr val="C00000"/>
                </a:solidFill>
              </a:rPr>
              <a:t>Kiedy wymagana jest rejestracja pompy w bazie CRO?</a:t>
            </a:r>
          </a:p>
          <a:p>
            <a:pPr marL="0" indent="0" algn="just">
              <a:buNone/>
            </a:pPr>
            <a:endParaRPr lang="pl-PL" sz="1700" dirty="0"/>
          </a:p>
          <a:p>
            <a:pPr marL="0" indent="0" algn="just">
              <a:buNone/>
            </a:pPr>
            <a:r>
              <a:rPr lang="pl-PL" sz="1600" dirty="0"/>
              <a:t>Rejestracja w CRO jest obowiązkowa w przypadku, gdy zamontowana pompa ciepła, zawiera fluorowany gaz cieplarniany (F-gaz) w ilości:</a:t>
            </a:r>
          </a:p>
          <a:p>
            <a:pPr lvl="0" algn="just"/>
            <a:r>
              <a:rPr lang="pl-PL" sz="1600" dirty="0"/>
              <a:t>większej niż 5 ton czynnika chłodniczego w przypadku urządzeń niehermetycznie zamkniętych, którymi są określane pompy ciepła typu </a:t>
            </a:r>
            <a:r>
              <a:rPr lang="pl-PL" sz="1600" dirty="0" err="1"/>
              <a:t>split</a:t>
            </a:r>
            <a:r>
              <a:rPr lang="pl-PL" sz="1600" dirty="0"/>
              <a:t>,</a:t>
            </a:r>
          </a:p>
          <a:p>
            <a:pPr lvl="0" algn="just"/>
            <a:r>
              <a:rPr lang="pl-PL" sz="1600" dirty="0"/>
              <a:t>więcej niż 10 ton czynnika chłodniczego w przypadku urządzeń hermetycznie zamkniętych, do których zaliczamy pompy ciepła solanka/woda i pompy powietrze/woda typu monoblok.</a:t>
            </a:r>
          </a:p>
          <a:p>
            <a:pPr lvl="0" algn="just"/>
            <a:endParaRPr lang="pl-PL" sz="1400" b="1" dirty="0"/>
          </a:p>
          <a:p>
            <a:pPr marL="0" lvl="0" indent="0" algn="just">
              <a:buNone/>
            </a:pPr>
            <a:r>
              <a:rPr lang="pl-PL" sz="1600" dirty="0"/>
              <a:t>Operatorzy mogą dokonać rejestracji na stronie internetowej </a:t>
            </a:r>
            <a:r>
              <a:rPr lang="pl-PL" sz="1600" dirty="0">
                <a:hlinkClick r:id="rId2"/>
              </a:rPr>
              <a:t>https://dbcro.ichp.pl/register</a:t>
            </a:r>
            <a:endParaRPr lang="pl-PL" sz="1600" b="1" dirty="0"/>
          </a:p>
        </p:txBody>
      </p:sp>
      <p:sp>
        <p:nvSpPr>
          <p:cNvPr id="5" name="Tytuł 4">
            <a:extLst>
              <a:ext uri="{FF2B5EF4-FFF2-40B4-BE49-F238E27FC236}">
                <a16:creationId xmlns:a16="http://schemas.microsoft.com/office/drawing/2014/main" id="{1A6715CE-224F-7D47-CCBC-00FA7BB137E2}"/>
              </a:ext>
            </a:extLst>
          </p:cNvPr>
          <p:cNvSpPr>
            <a:spLocks noGrp="1"/>
          </p:cNvSpPr>
          <p:nvPr>
            <p:ph type="title"/>
          </p:nvPr>
        </p:nvSpPr>
        <p:spPr/>
        <p:txBody>
          <a:bodyPr/>
          <a:lstStyle/>
          <a:p>
            <a:r>
              <a:rPr lang="pl-PL" dirty="0"/>
              <a:t>Wniosek o płatność - Centralny Rejestr Operatorów (CRO)</a:t>
            </a:r>
          </a:p>
        </p:txBody>
      </p:sp>
      <p:sp>
        <p:nvSpPr>
          <p:cNvPr id="2" name="Rectangle 1">
            <a:extLst>
              <a:ext uri="{FF2B5EF4-FFF2-40B4-BE49-F238E27FC236}">
                <a16:creationId xmlns:a16="http://schemas.microsoft.com/office/drawing/2014/main" id="{AB5C1E6B-C6CE-4097-A4EC-924518E57811}"/>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pl-PL" altLang="pl-PL" sz="1100" b="0" i="0" u="none" strike="noStrike" cap="none" normalizeH="0" baseline="0">
                <a:ln>
                  <a:noFill/>
                </a:ln>
                <a:solidFill>
                  <a:schemeClr val="tx1"/>
                </a:solidFill>
                <a:effectLst/>
                <a:latin typeface="Arial" panose="020B0604020202020204" pitchFamily="34" charset="0"/>
              </a:rPr>
              <a:t>„</a:t>
            </a:r>
            <a:endParaRPr kumimoji="0" lang="pl-PL" altLang="pl-PL" sz="1800" b="0" i="0" u="none" strike="noStrike" cap="none" normalizeH="0" baseline="0">
              <a:ln>
                <a:noFill/>
              </a:ln>
              <a:solidFill>
                <a:schemeClr val="tx1"/>
              </a:solidFill>
              <a:effectLst/>
              <a:latin typeface="Arial" panose="020B0604020202020204" pitchFamily="34" charset="0"/>
            </a:endParaRPr>
          </a:p>
        </p:txBody>
      </p:sp>
      <p:sp>
        <p:nvSpPr>
          <p:cNvPr id="6" name="Rectangle 3">
            <a:extLst>
              <a:ext uri="{FF2B5EF4-FFF2-40B4-BE49-F238E27FC236}">
                <a16:creationId xmlns:a16="http://schemas.microsoft.com/office/drawing/2014/main" id="{DA6DFA20-2EC5-F20E-2E73-C818C9CF4BE5}"/>
              </a:ext>
            </a:extLst>
          </p:cNvPr>
          <p:cNvSpPr>
            <a:spLocks noChangeArrowheads="1"/>
          </p:cNvSpPr>
          <p:nvPr/>
        </p:nvSpPr>
        <p:spPr bwMode="auto">
          <a:xfrm>
            <a:off x="152400" y="1524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pl-PL" altLang="pl-PL" sz="1100" b="0" i="0" u="none" strike="noStrike" cap="none" normalizeH="0" baseline="0">
                <a:ln>
                  <a:noFill/>
                </a:ln>
                <a:solidFill>
                  <a:schemeClr val="tx1"/>
                </a:solidFill>
                <a:effectLst/>
                <a:latin typeface="Arial" panose="020B0604020202020204" pitchFamily="34" charset="0"/>
              </a:rPr>
              <a:t>„</a:t>
            </a:r>
            <a:endParaRPr kumimoji="0" lang="pl-PL" altLang="pl-PL"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385181015"/>
      </p:ext>
    </p:extLst>
  </p:cSld>
  <p:clrMapOvr>
    <a:masterClrMapping/>
  </p:clrMapOvr>
  <p:transition spd="slow">
    <p:cover dir="u"/>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235D2E-F6EB-E903-35D4-AE39DE13FE0C}"/>
            </a:ext>
          </a:extLst>
        </p:cNvPr>
        <p:cNvGrpSpPr/>
        <p:nvPr/>
      </p:nvGrpSpPr>
      <p:grpSpPr>
        <a:xfrm>
          <a:off x="0" y="0"/>
          <a:ext cx="0" cy="0"/>
          <a:chOff x="0" y="0"/>
          <a:chExt cx="0" cy="0"/>
        </a:xfrm>
      </p:grpSpPr>
      <p:sp>
        <p:nvSpPr>
          <p:cNvPr id="2" name="Tytuł 1">
            <a:extLst>
              <a:ext uri="{FF2B5EF4-FFF2-40B4-BE49-F238E27FC236}">
                <a16:creationId xmlns:a16="http://schemas.microsoft.com/office/drawing/2014/main" id="{B11B85FD-3EF0-4440-32EC-809E353AAA75}"/>
              </a:ext>
            </a:extLst>
          </p:cNvPr>
          <p:cNvSpPr>
            <a:spLocks noGrp="1"/>
          </p:cNvSpPr>
          <p:nvPr>
            <p:ph type="title"/>
          </p:nvPr>
        </p:nvSpPr>
        <p:spPr>
          <a:xfrm>
            <a:off x="838200" y="1035164"/>
            <a:ext cx="10515600" cy="608909"/>
          </a:xfrm>
        </p:spPr>
        <p:txBody>
          <a:bodyPr/>
          <a:lstStyle/>
          <a:p>
            <a:r>
              <a:rPr lang="pl-PL" dirty="0"/>
              <a:t>Wniosek o płatność - Centralny Rejestr Operatorów (CRO)</a:t>
            </a:r>
          </a:p>
        </p:txBody>
      </p:sp>
      <p:sp>
        <p:nvSpPr>
          <p:cNvPr id="3" name="Symbol zastępczy zawartości 2">
            <a:extLst>
              <a:ext uri="{FF2B5EF4-FFF2-40B4-BE49-F238E27FC236}">
                <a16:creationId xmlns:a16="http://schemas.microsoft.com/office/drawing/2014/main" id="{724F7FAA-70B1-3D16-EDEF-131756B2D0CF}"/>
              </a:ext>
            </a:extLst>
          </p:cNvPr>
          <p:cNvSpPr>
            <a:spLocks noGrp="1"/>
          </p:cNvSpPr>
          <p:nvPr>
            <p:ph idx="1"/>
          </p:nvPr>
        </p:nvSpPr>
        <p:spPr>
          <a:xfrm>
            <a:off x="744661" y="1987588"/>
            <a:ext cx="10702222" cy="3959064"/>
          </a:xfrm>
        </p:spPr>
        <p:txBody>
          <a:bodyPr>
            <a:noAutofit/>
          </a:bodyPr>
          <a:lstStyle/>
          <a:p>
            <a:pPr marL="342900" indent="-342900">
              <a:buAutoNum type="arabicPeriod"/>
            </a:pPr>
            <a:endParaRPr lang="pl-PL" sz="1700" b="1" dirty="0"/>
          </a:p>
          <a:p>
            <a:pPr marL="0" indent="0">
              <a:buNone/>
            </a:pPr>
            <a:endParaRPr lang="pl-PL" sz="1700" dirty="0"/>
          </a:p>
        </p:txBody>
      </p:sp>
      <p:sp>
        <p:nvSpPr>
          <p:cNvPr id="5" name="pole tekstowe 4">
            <a:extLst>
              <a:ext uri="{FF2B5EF4-FFF2-40B4-BE49-F238E27FC236}">
                <a16:creationId xmlns:a16="http://schemas.microsoft.com/office/drawing/2014/main" id="{87B07825-7C99-DECC-A492-7CF86F8C16C8}"/>
              </a:ext>
            </a:extLst>
          </p:cNvPr>
          <p:cNvSpPr txBox="1"/>
          <p:nvPr/>
        </p:nvSpPr>
        <p:spPr>
          <a:xfrm>
            <a:off x="1159932" y="1997839"/>
            <a:ext cx="9949501" cy="4093428"/>
          </a:xfrm>
          <a:prstGeom prst="rect">
            <a:avLst/>
          </a:prstGeom>
          <a:noFill/>
        </p:spPr>
        <p:txBody>
          <a:bodyPr wrap="square">
            <a:spAutoFit/>
          </a:bodyPr>
          <a:lstStyle/>
          <a:p>
            <a:pPr algn="ctr"/>
            <a:r>
              <a:rPr lang="pl-PL" sz="1700" b="1" dirty="0">
                <a:solidFill>
                  <a:srgbClr val="C00000"/>
                </a:solidFill>
              </a:rPr>
              <a:t>Kto dokonuje rejestracji w bazie CRO?</a:t>
            </a:r>
          </a:p>
          <a:p>
            <a:pPr algn="ctr"/>
            <a:endParaRPr lang="pl-PL" sz="1700" b="1" dirty="0">
              <a:solidFill>
                <a:srgbClr val="C00000"/>
              </a:solidFill>
            </a:endParaRPr>
          </a:p>
          <a:p>
            <a:pPr marL="285750" indent="-285750" algn="just">
              <a:buFont typeface="Wingdings" panose="05000000000000000000" pitchFamily="2" charset="2"/>
              <a:buChar char="§"/>
            </a:pPr>
            <a:r>
              <a:rPr lang="pl-PL" sz="1600" dirty="0"/>
              <a:t>Wpis do CRO  oraz prowadzenie dokumentacji dla pomp ciepła znajdujących się w domach mieszkalnych dokonuje operator, czyli </a:t>
            </a:r>
            <a:r>
              <a:rPr lang="pl-PL" sz="1600" b="1" dirty="0"/>
              <a:t>właściciel urządzeń.</a:t>
            </a:r>
            <a:r>
              <a:rPr lang="pl-PL" sz="1600" dirty="0"/>
              <a:t> Do rejestracji w CRO nie są potrzebne żadne uprawnienia ani certyfikaty.</a:t>
            </a:r>
          </a:p>
          <a:p>
            <a:pPr marL="285750" indent="-285750" algn="just">
              <a:buFont typeface="Wingdings" panose="05000000000000000000" pitchFamily="2" charset="2"/>
              <a:buChar char="§"/>
            </a:pPr>
            <a:endParaRPr lang="pl-PL" sz="1600" b="1" dirty="0"/>
          </a:p>
          <a:p>
            <a:pPr marL="285750" indent="-285750" algn="just">
              <a:buFont typeface="Wingdings" panose="05000000000000000000" pitchFamily="2" charset="2"/>
              <a:buChar char="§"/>
            </a:pPr>
            <a:r>
              <a:rPr lang="pl-PL" sz="1600" dirty="0"/>
              <a:t>Dokumentacja dla urządzeń w bazie CRO jest prowadzona w formie Kart Urządzenia.</a:t>
            </a:r>
          </a:p>
          <a:p>
            <a:pPr marL="285750" indent="-285750" algn="just">
              <a:buFont typeface="Wingdings" panose="05000000000000000000" pitchFamily="2" charset="2"/>
              <a:buChar char="§"/>
            </a:pPr>
            <a:endParaRPr lang="pl-PL" sz="1600" dirty="0"/>
          </a:p>
          <a:p>
            <a:pPr marL="285750" indent="-285750" algn="just">
              <a:buFont typeface="Wingdings" panose="05000000000000000000" pitchFamily="2" charset="2"/>
              <a:buChar char="§"/>
            </a:pPr>
            <a:r>
              <a:rPr lang="pl-PL" sz="1600" dirty="0"/>
              <a:t>Istnieje możliwość udostępnienia Karty Urządzenia posiadającemu odpowiednie uprawnienia serwisantowi </a:t>
            </a:r>
            <a:br>
              <a:rPr lang="pl-PL" sz="1600" dirty="0"/>
            </a:br>
            <a:r>
              <a:rPr lang="pl-PL" sz="1600" dirty="0"/>
              <a:t>lub instalatorowi, który będzie mógł dokonywać wpisów dotyczących przeglądów i napraw.</a:t>
            </a:r>
          </a:p>
          <a:p>
            <a:pPr marL="285750" indent="-285750" algn="just">
              <a:buFont typeface="Wingdings" panose="05000000000000000000" pitchFamily="2" charset="2"/>
              <a:buChar char="§"/>
            </a:pPr>
            <a:endParaRPr lang="pl-PL" sz="1600" dirty="0"/>
          </a:p>
          <a:p>
            <a:pPr marL="285750" lvl="0" indent="-285750" algn="just">
              <a:buFont typeface="Wingdings" panose="05000000000000000000" pitchFamily="2" charset="2"/>
              <a:buChar char="§"/>
            </a:pPr>
            <a:r>
              <a:rPr lang="pl-PL" sz="1600" dirty="0"/>
              <a:t>W obowiązkach operatora jest również zapewnienie, aby pompa ciepła była </a:t>
            </a:r>
            <a:r>
              <a:rPr lang="pl-PL" sz="1600" b="1" dirty="0"/>
              <a:t>kontrolowana pod względem szczelności raz na 12 miesięcy</a:t>
            </a:r>
            <a:r>
              <a:rPr lang="pl-PL" sz="1600" dirty="0"/>
              <a:t>.</a:t>
            </a:r>
          </a:p>
          <a:p>
            <a:pPr lvl="0" algn="just"/>
            <a:endParaRPr lang="pl-PL" sz="1600" dirty="0"/>
          </a:p>
          <a:p>
            <a:pPr marL="285750" indent="-285750" algn="just">
              <a:buFont typeface="Wingdings" panose="05000000000000000000" pitchFamily="2" charset="2"/>
              <a:buChar char="§"/>
            </a:pPr>
            <a:r>
              <a:rPr lang="pl-PL" sz="1600" dirty="0"/>
              <a:t>Kontrolę szczelności urządzeń zawierających F-gazy należy zlecić </a:t>
            </a:r>
            <a:r>
              <a:rPr lang="pl-PL" sz="1600" b="1" dirty="0"/>
              <a:t>osobie posiadającej uprawnienia </a:t>
            </a:r>
            <a:br>
              <a:rPr lang="pl-PL" sz="1600" b="1" dirty="0"/>
            </a:br>
            <a:r>
              <a:rPr lang="pl-PL" sz="1600" dirty="0"/>
              <a:t>FGAZ-O wydawane imiennie.</a:t>
            </a:r>
          </a:p>
          <a:p>
            <a:pPr marL="285750" indent="-285750">
              <a:buFontTx/>
              <a:buChar char="-"/>
            </a:pPr>
            <a:endParaRPr lang="pl-PL" sz="1600" dirty="0"/>
          </a:p>
        </p:txBody>
      </p:sp>
    </p:spTree>
    <p:extLst>
      <p:ext uri="{BB962C8B-B14F-4D97-AF65-F5344CB8AC3E}">
        <p14:creationId xmlns:p14="http://schemas.microsoft.com/office/powerpoint/2010/main" val="1646113767"/>
      </p:ext>
    </p:extLst>
  </p:cSld>
  <p:clrMapOvr>
    <a:masterClrMapping/>
  </p:clrMapOvr>
  <p:transition spd="slow">
    <p:cover dir="u"/>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84133B-5FF5-37EF-4AEE-378D5824F3E3}"/>
            </a:ext>
          </a:extLst>
        </p:cNvPr>
        <p:cNvGrpSpPr/>
        <p:nvPr/>
      </p:nvGrpSpPr>
      <p:grpSpPr>
        <a:xfrm>
          <a:off x="0" y="0"/>
          <a:ext cx="0" cy="0"/>
          <a:chOff x="0" y="0"/>
          <a:chExt cx="0" cy="0"/>
        </a:xfrm>
      </p:grpSpPr>
      <p:sp>
        <p:nvSpPr>
          <p:cNvPr id="2" name="Tytuł 1">
            <a:extLst>
              <a:ext uri="{FF2B5EF4-FFF2-40B4-BE49-F238E27FC236}">
                <a16:creationId xmlns:a16="http://schemas.microsoft.com/office/drawing/2014/main" id="{FCF56D73-D83F-4C51-C127-5292A0B5DAAC}"/>
              </a:ext>
            </a:extLst>
          </p:cNvPr>
          <p:cNvSpPr>
            <a:spLocks noGrp="1"/>
          </p:cNvSpPr>
          <p:nvPr>
            <p:ph type="title"/>
          </p:nvPr>
        </p:nvSpPr>
        <p:spPr>
          <a:xfrm>
            <a:off x="447676" y="960120"/>
            <a:ext cx="9201150" cy="873279"/>
          </a:xfrm>
        </p:spPr>
        <p:txBody>
          <a:bodyPr>
            <a:noAutofit/>
          </a:bodyPr>
          <a:lstStyle/>
          <a:p>
            <a:r>
              <a:rPr lang="pl-PL" dirty="0"/>
              <a:t>Wniosek o płatność - Centralny Rejestr Operatorów (CRO)</a:t>
            </a:r>
          </a:p>
        </p:txBody>
      </p:sp>
      <p:sp>
        <p:nvSpPr>
          <p:cNvPr id="3" name="Symbol zastępczy zawartości 2">
            <a:extLst>
              <a:ext uri="{FF2B5EF4-FFF2-40B4-BE49-F238E27FC236}">
                <a16:creationId xmlns:a16="http://schemas.microsoft.com/office/drawing/2014/main" id="{AEC6EF8F-37A1-808F-63B8-E7097082B3F6}"/>
              </a:ext>
            </a:extLst>
          </p:cNvPr>
          <p:cNvSpPr>
            <a:spLocks noGrp="1"/>
          </p:cNvSpPr>
          <p:nvPr>
            <p:ph idx="1"/>
          </p:nvPr>
        </p:nvSpPr>
        <p:spPr>
          <a:xfrm>
            <a:off x="838200" y="1833398"/>
            <a:ext cx="10838872" cy="4258911"/>
          </a:xfrm>
        </p:spPr>
        <p:txBody>
          <a:bodyPr>
            <a:noAutofit/>
          </a:bodyPr>
          <a:lstStyle/>
          <a:p>
            <a:pPr marL="0" indent="0" algn="ctr">
              <a:buNone/>
            </a:pPr>
            <a:endParaRPr lang="pl-PL" sz="1800" b="1" dirty="0">
              <a:solidFill>
                <a:srgbClr val="C00000"/>
              </a:solidFill>
            </a:endParaRPr>
          </a:p>
          <a:p>
            <a:pPr marL="0" indent="0" algn="ctr">
              <a:buNone/>
            </a:pPr>
            <a:r>
              <a:rPr lang="pl-PL" sz="1800" b="1" dirty="0">
                <a:solidFill>
                  <a:srgbClr val="C00000"/>
                </a:solidFill>
              </a:rPr>
              <a:t>Jak zweryfikować obowiązek rejestracji?</a:t>
            </a:r>
          </a:p>
          <a:p>
            <a:pPr marL="0" indent="0">
              <a:buNone/>
            </a:pPr>
            <a:r>
              <a:rPr lang="pl-PL" sz="1600" dirty="0"/>
              <a:t>Wielkość czynnika chłodzącego określa się jako </a:t>
            </a:r>
            <a:r>
              <a:rPr lang="pl-PL" sz="1600" b="1" dirty="0"/>
              <a:t>Ekwiwalent CO2</a:t>
            </a:r>
            <a:r>
              <a:rPr lang="pl-PL" sz="1600" dirty="0"/>
              <a:t>.</a:t>
            </a:r>
          </a:p>
          <a:p>
            <a:pPr marL="0" indent="0">
              <a:buNone/>
            </a:pPr>
            <a:r>
              <a:rPr lang="pl-PL" sz="1600" dirty="0"/>
              <a:t>Ilość czynnika chłodzącego jest podawana w kilogramach i musi być przekonwertowana na ekwiwalent CO2.</a:t>
            </a:r>
          </a:p>
          <a:p>
            <a:pPr marL="0" indent="0">
              <a:buNone/>
            </a:pPr>
            <a:r>
              <a:rPr lang="pl-PL" sz="1600" dirty="0"/>
              <a:t>Dane dotyczące rodzaju i ilości czynnika chłodzącego oraz wartość ekwiwalentu odczytamy z tabliczki  </a:t>
            </a:r>
          </a:p>
          <a:p>
            <a:pPr marL="0" indent="0">
              <a:buNone/>
            </a:pPr>
            <a:r>
              <a:rPr lang="pl-PL" sz="1600" dirty="0"/>
              <a:t>znamionowej urządzenia.</a:t>
            </a:r>
          </a:p>
          <a:p>
            <a:pPr marL="2171700" lvl="4" indent="-342900" algn="just">
              <a:buFont typeface="+mj-lt"/>
              <a:buAutoNum type="arabicPeriod"/>
            </a:pPr>
            <a:endParaRPr lang="pl-PL" sz="900" dirty="0"/>
          </a:p>
        </p:txBody>
      </p:sp>
      <p:pic>
        <p:nvPicPr>
          <p:cNvPr id="6" name="Obraz 5">
            <a:extLst>
              <a:ext uri="{FF2B5EF4-FFF2-40B4-BE49-F238E27FC236}">
                <a16:creationId xmlns:a16="http://schemas.microsoft.com/office/drawing/2014/main" id="{CFC7F0C9-A950-C93E-AA4B-8D81E52BD0F3}"/>
              </a:ext>
            </a:extLst>
          </p:cNvPr>
          <p:cNvPicPr>
            <a:picLocks noChangeAspect="1"/>
          </p:cNvPicPr>
          <p:nvPr/>
        </p:nvPicPr>
        <p:blipFill rotWithShape="1">
          <a:blip r:embed="rId2"/>
          <a:srcRect l="-697" t="-652" r="697" b="37754"/>
          <a:stretch>
            <a:fillRect/>
          </a:stretch>
        </p:blipFill>
        <p:spPr bwMode="auto">
          <a:xfrm>
            <a:off x="2190899" y="4253985"/>
            <a:ext cx="4098925" cy="1838325"/>
          </a:xfrm>
          <a:prstGeom prst="rect">
            <a:avLst/>
          </a:prstGeom>
          <a:ln>
            <a:noFill/>
          </a:ln>
          <a:extLst>
            <a:ext uri="{53640926-AAD7-44D8-BBD7-CCE9431645EC}">
              <a14:shadowObscured xmlns:a14="http://schemas.microsoft.com/office/drawing/2010/main"/>
            </a:ext>
          </a:extLst>
        </p:spPr>
      </p:pic>
      <p:pic>
        <p:nvPicPr>
          <p:cNvPr id="7" name="Obraz 6">
            <a:extLst>
              <a:ext uri="{FF2B5EF4-FFF2-40B4-BE49-F238E27FC236}">
                <a16:creationId xmlns:a16="http://schemas.microsoft.com/office/drawing/2014/main" id="{4A59E195-E2F7-7562-4529-58CBF55B0316}"/>
              </a:ext>
            </a:extLst>
          </p:cNvPr>
          <p:cNvPicPr>
            <a:picLocks noChangeAspect="1"/>
          </p:cNvPicPr>
          <p:nvPr/>
        </p:nvPicPr>
        <p:blipFill>
          <a:blip r:embed="rId3"/>
          <a:stretch>
            <a:fillRect/>
          </a:stretch>
        </p:blipFill>
        <p:spPr>
          <a:xfrm>
            <a:off x="9810136" y="765691"/>
            <a:ext cx="2048339" cy="5056803"/>
          </a:xfrm>
          <a:prstGeom prst="rect">
            <a:avLst/>
          </a:prstGeom>
        </p:spPr>
      </p:pic>
    </p:spTree>
    <p:extLst>
      <p:ext uri="{BB962C8B-B14F-4D97-AF65-F5344CB8AC3E}">
        <p14:creationId xmlns:p14="http://schemas.microsoft.com/office/powerpoint/2010/main" val="883191516"/>
      </p:ext>
    </p:extLst>
  </p:cSld>
  <p:clrMapOvr>
    <a:masterClrMapping/>
  </p:clrMapOvr>
  <p:transition spd="slow">
    <p:cover dir="u"/>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431CC1-D508-82C4-FE76-70DF2CE451AB}"/>
            </a:ext>
          </a:extLst>
        </p:cNvPr>
        <p:cNvGrpSpPr/>
        <p:nvPr/>
      </p:nvGrpSpPr>
      <p:grpSpPr>
        <a:xfrm>
          <a:off x="0" y="0"/>
          <a:ext cx="0" cy="0"/>
          <a:chOff x="0" y="0"/>
          <a:chExt cx="0" cy="0"/>
        </a:xfrm>
      </p:grpSpPr>
      <p:sp>
        <p:nvSpPr>
          <p:cNvPr id="2" name="Tytuł 1">
            <a:extLst>
              <a:ext uri="{FF2B5EF4-FFF2-40B4-BE49-F238E27FC236}">
                <a16:creationId xmlns:a16="http://schemas.microsoft.com/office/drawing/2014/main" id="{0A4E8A17-CDB5-8340-9CDF-E3DCEBCA471F}"/>
              </a:ext>
            </a:extLst>
          </p:cNvPr>
          <p:cNvSpPr>
            <a:spLocks noGrp="1"/>
          </p:cNvSpPr>
          <p:nvPr>
            <p:ph type="title"/>
          </p:nvPr>
        </p:nvSpPr>
        <p:spPr>
          <a:xfrm>
            <a:off x="838200" y="1133764"/>
            <a:ext cx="10515600" cy="459090"/>
          </a:xfrm>
        </p:spPr>
        <p:txBody>
          <a:bodyPr>
            <a:noAutofit/>
          </a:bodyPr>
          <a:lstStyle/>
          <a:p>
            <a:r>
              <a:rPr lang="pl-PL" dirty="0"/>
              <a:t>Wniosek o płatność - Centralny Rejestr Operatorów (CRO)</a:t>
            </a:r>
          </a:p>
        </p:txBody>
      </p:sp>
      <p:sp>
        <p:nvSpPr>
          <p:cNvPr id="7" name="Prostokąt 6">
            <a:extLst>
              <a:ext uri="{FF2B5EF4-FFF2-40B4-BE49-F238E27FC236}">
                <a16:creationId xmlns:a16="http://schemas.microsoft.com/office/drawing/2014/main" id="{37397249-48F8-2151-9255-785E212B0E39}"/>
              </a:ext>
            </a:extLst>
          </p:cNvPr>
          <p:cNvSpPr/>
          <p:nvPr/>
        </p:nvSpPr>
        <p:spPr>
          <a:xfrm>
            <a:off x="5975927" y="5227782"/>
            <a:ext cx="5772728" cy="153138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pic>
        <p:nvPicPr>
          <p:cNvPr id="4" name="Obraz 3">
            <a:extLst>
              <a:ext uri="{FF2B5EF4-FFF2-40B4-BE49-F238E27FC236}">
                <a16:creationId xmlns:a16="http://schemas.microsoft.com/office/drawing/2014/main" id="{EA38296B-2455-2D29-CB59-0D9ADF7D6030}"/>
              </a:ext>
            </a:extLst>
          </p:cNvPr>
          <p:cNvPicPr>
            <a:picLocks noChangeAspect="1"/>
          </p:cNvPicPr>
          <p:nvPr/>
        </p:nvPicPr>
        <p:blipFill>
          <a:blip r:embed="rId2"/>
          <a:stretch>
            <a:fillRect/>
          </a:stretch>
        </p:blipFill>
        <p:spPr>
          <a:xfrm>
            <a:off x="696445" y="1693333"/>
            <a:ext cx="5772727" cy="4542019"/>
          </a:xfrm>
          <a:prstGeom prst="rect">
            <a:avLst/>
          </a:prstGeom>
        </p:spPr>
      </p:pic>
      <p:pic>
        <p:nvPicPr>
          <p:cNvPr id="8" name="Obraz 7">
            <a:extLst>
              <a:ext uri="{FF2B5EF4-FFF2-40B4-BE49-F238E27FC236}">
                <a16:creationId xmlns:a16="http://schemas.microsoft.com/office/drawing/2014/main" id="{C6F82385-62B7-5A3A-5054-1D99A5A347B5}"/>
              </a:ext>
            </a:extLst>
          </p:cNvPr>
          <p:cNvPicPr>
            <a:picLocks noChangeAspect="1"/>
          </p:cNvPicPr>
          <p:nvPr/>
        </p:nvPicPr>
        <p:blipFill>
          <a:blip r:embed="rId3"/>
          <a:stretch>
            <a:fillRect/>
          </a:stretch>
        </p:blipFill>
        <p:spPr>
          <a:xfrm>
            <a:off x="6908279" y="1644666"/>
            <a:ext cx="4200508" cy="4590686"/>
          </a:xfrm>
          <a:prstGeom prst="rect">
            <a:avLst/>
          </a:prstGeom>
        </p:spPr>
      </p:pic>
    </p:spTree>
    <p:extLst>
      <p:ext uri="{BB962C8B-B14F-4D97-AF65-F5344CB8AC3E}">
        <p14:creationId xmlns:p14="http://schemas.microsoft.com/office/powerpoint/2010/main" val="2659379112"/>
      </p:ext>
    </p:extLst>
  </p:cSld>
  <p:clrMapOvr>
    <a:masterClrMapping/>
  </p:clrMapOvr>
  <p:transition spd="slow">
    <p:cover dir="u"/>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74C2D1-E055-0536-D44B-9F86B51B8199}"/>
            </a:ext>
          </a:extLst>
        </p:cNvPr>
        <p:cNvGrpSpPr/>
        <p:nvPr/>
      </p:nvGrpSpPr>
      <p:grpSpPr>
        <a:xfrm>
          <a:off x="0" y="0"/>
          <a:ext cx="0" cy="0"/>
          <a:chOff x="0" y="0"/>
          <a:chExt cx="0" cy="0"/>
        </a:xfrm>
      </p:grpSpPr>
      <p:sp>
        <p:nvSpPr>
          <p:cNvPr id="2" name="Tytuł 1">
            <a:extLst>
              <a:ext uri="{FF2B5EF4-FFF2-40B4-BE49-F238E27FC236}">
                <a16:creationId xmlns:a16="http://schemas.microsoft.com/office/drawing/2014/main" id="{083D3FED-7722-6676-C3C5-C008198AC70E}"/>
              </a:ext>
            </a:extLst>
          </p:cNvPr>
          <p:cNvSpPr>
            <a:spLocks noGrp="1"/>
          </p:cNvSpPr>
          <p:nvPr>
            <p:ph type="title"/>
          </p:nvPr>
        </p:nvSpPr>
        <p:spPr/>
        <p:txBody>
          <a:bodyPr/>
          <a:lstStyle/>
          <a:p>
            <a:r>
              <a:rPr lang="pl-PL" dirty="0"/>
              <a:t>Wniosek o płatność - Centralny Rejestr Operatorów (CRO)</a:t>
            </a:r>
          </a:p>
        </p:txBody>
      </p:sp>
      <p:sp>
        <p:nvSpPr>
          <p:cNvPr id="3" name="Symbol zastępczy zawartości 2">
            <a:extLst>
              <a:ext uri="{FF2B5EF4-FFF2-40B4-BE49-F238E27FC236}">
                <a16:creationId xmlns:a16="http://schemas.microsoft.com/office/drawing/2014/main" id="{5485D58E-501F-22EB-89C9-45CBDF78369F}"/>
              </a:ext>
            </a:extLst>
          </p:cNvPr>
          <p:cNvSpPr>
            <a:spLocks noGrp="1"/>
          </p:cNvSpPr>
          <p:nvPr>
            <p:ph idx="1"/>
          </p:nvPr>
        </p:nvSpPr>
        <p:spPr>
          <a:xfrm>
            <a:off x="744889" y="1987588"/>
            <a:ext cx="10702222" cy="3959064"/>
          </a:xfrm>
        </p:spPr>
        <p:txBody>
          <a:bodyPr>
            <a:noAutofit/>
          </a:bodyPr>
          <a:lstStyle/>
          <a:p>
            <a:pPr marL="342900" indent="-342900">
              <a:buAutoNum type="arabicPeriod"/>
            </a:pPr>
            <a:endParaRPr lang="pl-PL" sz="1700" b="1" dirty="0"/>
          </a:p>
          <a:p>
            <a:pPr marL="0" indent="0">
              <a:buNone/>
            </a:pPr>
            <a:endParaRPr lang="pl-PL" sz="1700" dirty="0"/>
          </a:p>
        </p:txBody>
      </p:sp>
      <p:sp>
        <p:nvSpPr>
          <p:cNvPr id="9" name="pole tekstowe 8">
            <a:extLst>
              <a:ext uri="{FF2B5EF4-FFF2-40B4-BE49-F238E27FC236}">
                <a16:creationId xmlns:a16="http://schemas.microsoft.com/office/drawing/2014/main" id="{2D664D99-AD51-7C93-537D-6A4444163667}"/>
              </a:ext>
            </a:extLst>
          </p:cNvPr>
          <p:cNvSpPr txBox="1"/>
          <p:nvPr/>
        </p:nvSpPr>
        <p:spPr>
          <a:xfrm>
            <a:off x="1532467" y="1879601"/>
            <a:ext cx="9608498" cy="4185761"/>
          </a:xfrm>
          <a:prstGeom prst="rect">
            <a:avLst/>
          </a:prstGeom>
          <a:noFill/>
        </p:spPr>
        <p:txBody>
          <a:bodyPr wrap="square">
            <a:spAutoFit/>
          </a:bodyPr>
          <a:lstStyle/>
          <a:p>
            <a:pPr algn="ctr"/>
            <a:endParaRPr lang="pl-PL" b="1" dirty="0"/>
          </a:p>
          <a:p>
            <a:pPr algn="ctr"/>
            <a:r>
              <a:rPr lang="pl-PL" sz="1700" b="1" dirty="0">
                <a:solidFill>
                  <a:srgbClr val="C00000"/>
                </a:solidFill>
              </a:rPr>
              <a:t>Jak określić ekwiwalent CO2?</a:t>
            </a:r>
          </a:p>
          <a:p>
            <a:pPr algn="ctr"/>
            <a:endParaRPr lang="pl-PL" b="1" dirty="0">
              <a:solidFill>
                <a:srgbClr val="C00000"/>
              </a:solidFill>
            </a:endParaRPr>
          </a:p>
          <a:p>
            <a:r>
              <a:rPr lang="pl-PL" dirty="0"/>
              <a:t>Należy pomnożyć masę czynnika (kg) przez współczynnik GWP i podzielić przez 1000.</a:t>
            </a:r>
          </a:p>
          <a:p>
            <a:endParaRPr lang="pl-PL" dirty="0"/>
          </a:p>
          <a:p>
            <a:r>
              <a:rPr lang="pl-PL" dirty="0"/>
              <a:t>Przykład: rodzaj czynnika -  R32,  masa czynniki – 1,65 kg, GWP – 675</a:t>
            </a:r>
          </a:p>
          <a:p>
            <a:endParaRPr lang="pl-PL" dirty="0"/>
          </a:p>
          <a:p>
            <a:r>
              <a:rPr lang="pl-PL" dirty="0"/>
              <a:t>                             1.65kg  x  675 /1000 = 1,11 t CO2</a:t>
            </a:r>
          </a:p>
          <a:p>
            <a:endParaRPr lang="pl-PL" dirty="0"/>
          </a:p>
          <a:p>
            <a:endParaRPr lang="pl-PL" dirty="0"/>
          </a:p>
          <a:p>
            <a:endParaRPr lang="pl-PL" i="1" dirty="0"/>
          </a:p>
          <a:p>
            <a:endParaRPr lang="pl-PL" i="1" dirty="0"/>
          </a:p>
          <a:p>
            <a:r>
              <a:rPr lang="pl-PL" sz="1600" b="1" i="1" dirty="0"/>
              <a:t>GWP</a:t>
            </a:r>
            <a:r>
              <a:rPr lang="pl-PL" sz="1600" i="1" dirty="0"/>
              <a:t> – Global Warming </a:t>
            </a:r>
            <a:r>
              <a:rPr lang="pl-PL" sz="1600" i="1" dirty="0" err="1"/>
              <a:t>Potential</a:t>
            </a:r>
            <a:r>
              <a:rPr lang="pl-PL" sz="1600" i="1" dirty="0"/>
              <a:t>, czyli „</a:t>
            </a:r>
            <a:r>
              <a:rPr lang="pl-PL" sz="1600" b="1" i="1" dirty="0"/>
              <a:t>potencjał tworzenia efektu cieplarnianego</a:t>
            </a:r>
            <a:r>
              <a:rPr lang="pl-PL" sz="1600" i="1" dirty="0"/>
              <a:t>”. Parametr ten określa, jak bardzo dany gaz wpływa na ocieplenie klimatu w porównaniu do dwutlenku węgla (CO₂).</a:t>
            </a:r>
          </a:p>
          <a:p>
            <a:endParaRPr lang="pl-PL" dirty="0"/>
          </a:p>
        </p:txBody>
      </p:sp>
      <p:graphicFrame>
        <p:nvGraphicFramePr>
          <p:cNvPr id="11" name="Tabela 10">
            <a:extLst>
              <a:ext uri="{FF2B5EF4-FFF2-40B4-BE49-F238E27FC236}">
                <a16:creationId xmlns:a16="http://schemas.microsoft.com/office/drawing/2014/main" id="{4F7EB805-704A-F361-543A-B730FFE4A794}"/>
              </a:ext>
            </a:extLst>
          </p:cNvPr>
          <p:cNvGraphicFramePr>
            <a:graphicFrameLocks noGrp="1"/>
          </p:cNvGraphicFramePr>
          <p:nvPr>
            <p:extLst>
              <p:ext uri="{D42A27DB-BD31-4B8C-83A1-F6EECF244321}">
                <p14:modId xmlns:p14="http://schemas.microsoft.com/office/powerpoint/2010/main" val="1568425967"/>
              </p:ext>
            </p:extLst>
          </p:nvPr>
        </p:nvGraphicFramePr>
        <p:xfrm>
          <a:off x="8828689" y="3429000"/>
          <a:ext cx="2312275" cy="1413931"/>
        </p:xfrm>
        <a:graphic>
          <a:graphicData uri="http://schemas.openxmlformats.org/drawingml/2006/table">
            <a:tbl>
              <a:tblPr/>
              <a:tblGrid>
                <a:gridCol w="1187670">
                  <a:extLst>
                    <a:ext uri="{9D8B030D-6E8A-4147-A177-3AD203B41FA5}">
                      <a16:colId xmlns:a16="http://schemas.microsoft.com/office/drawing/2014/main" val="1761678009"/>
                    </a:ext>
                  </a:extLst>
                </a:gridCol>
                <a:gridCol w="1124605">
                  <a:extLst>
                    <a:ext uri="{9D8B030D-6E8A-4147-A177-3AD203B41FA5}">
                      <a16:colId xmlns:a16="http://schemas.microsoft.com/office/drawing/2014/main" val="420725628"/>
                    </a:ext>
                  </a:extLst>
                </a:gridCol>
              </a:tblGrid>
              <a:tr h="258756">
                <a:tc>
                  <a:txBody>
                    <a:bodyPr/>
                    <a:lstStyle/>
                    <a:p>
                      <a:pPr algn="ctr" fontAlgn="b">
                        <a:buNone/>
                      </a:pPr>
                      <a:r>
                        <a:rPr lang="pl-PL" sz="1200" b="1" i="0" u="none" strike="noStrike" dirty="0">
                          <a:solidFill>
                            <a:srgbClr val="000000"/>
                          </a:solidFill>
                          <a:effectLst/>
                          <a:latin typeface="+mn-lt"/>
                        </a:rPr>
                        <a:t>Rodzaj F-gazu</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6C9EC"/>
                    </a:solidFill>
                  </a:tcPr>
                </a:tc>
                <a:tc>
                  <a:txBody>
                    <a:bodyPr/>
                    <a:lstStyle/>
                    <a:p>
                      <a:pPr algn="ctr" fontAlgn="b">
                        <a:buNone/>
                      </a:pPr>
                      <a:r>
                        <a:rPr lang="pl-PL" sz="1200" b="1" i="0" u="none" strike="noStrike" dirty="0">
                          <a:solidFill>
                            <a:srgbClr val="000000"/>
                          </a:solidFill>
                          <a:effectLst/>
                          <a:latin typeface="+mn-lt"/>
                        </a:rPr>
                        <a:t>GWP</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6C9EC"/>
                    </a:solidFill>
                  </a:tcPr>
                </a:tc>
                <a:extLst>
                  <a:ext uri="{0D108BD9-81ED-4DB2-BD59-A6C34878D82A}">
                    <a16:rowId xmlns:a16="http://schemas.microsoft.com/office/drawing/2014/main" val="1683065244"/>
                  </a:ext>
                </a:extLst>
              </a:tr>
              <a:tr h="231035">
                <a:tc>
                  <a:txBody>
                    <a:bodyPr/>
                    <a:lstStyle/>
                    <a:p>
                      <a:pPr algn="ctr" fontAlgn="b">
                        <a:buNone/>
                      </a:pPr>
                      <a:r>
                        <a:rPr lang="pl-PL" sz="1200" b="0" i="0" u="none" strike="noStrike" dirty="0">
                          <a:solidFill>
                            <a:srgbClr val="000000"/>
                          </a:solidFill>
                          <a:effectLst/>
                          <a:latin typeface="+mn-lt"/>
                        </a:rPr>
                        <a:t>R-410A</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9F8"/>
                    </a:solidFill>
                  </a:tcPr>
                </a:tc>
                <a:tc>
                  <a:txBody>
                    <a:bodyPr/>
                    <a:lstStyle/>
                    <a:p>
                      <a:pPr algn="ctr" fontAlgn="b">
                        <a:buNone/>
                      </a:pPr>
                      <a:r>
                        <a:rPr lang="pl-PL" sz="1200" b="0" i="0" u="none" strike="noStrike" dirty="0">
                          <a:solidFill>
                            <a:srgbClr val="000000"/>
                          </a:solidFill>
                          <a:effectLst/>
                          <a:latin typeface="+mn-lt"/>
                        </a:rPr>
                        <a:t>2088</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9F8"/>
                    </a:solidFill>
                  </a:tcPr>
                </a:tc>
                <a:extLst>
                  <a:ext uri="{0D108BD9-81ED-4DB2-BD59-A6C34878D82A}">
                    <a16:rowId xmlns:a16="http://schemas.microsoft.com/office/drawing/2014/main" val="3188932769"/>
                  </a:ext>
                </a:extLst>
              </a:tr>
              <a:tr h="231035">
                <a:tc>
                  <a:txBody>
                    <a:bodyPr/>
                    <a:lstStyle/>
                    <a:p>
                      <a:pPr algn="ctr" fontAlgn="b">
                        <a:buNone/>
                      </a:pPr>
                      <a:r>
                        <a:rPr lang="pl-PL" sz="1200" b="0" i="0" u="none" strike="noStrike" dirty="0">
                          <a:solidFill>
                            <a:srgbClr val="000000"/>
                          </a:solidFill>
                          <a:effectLst/>
                          <a:latin typeface="+mn-lt"/>
                        </a:rPr>
                        <a:t>R-407C</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9F8"/>
                    </a:solidFill>
                  </a:tcPr>
                </a:tc>
                <a:tc>
                  <a:txBody>
                    <a:bodyPr/>
                    <a:lstStyle/>
                    <a:p>
                      <a:pPr algn="ctr" fontAlgn="b">
                        <a:buNone/>
                      </a:pPr>
                      <a:r>
                        <a:rPr lang="pl-PL" sz="1200" b="0" i="0" u="none" strike="noStrike" dirty="0">
                          <a:solidFill>
                            <a:srgbClr val="000000"/>
                          </a:solidFill>
                          <a:effectLst/>
                          <a:latin typeface="+mn-lt"/>
                        </a:rPr>
                        <a:t>1774</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9F8"/>
                    </a:solidFill>
                  </a:tcPr>
                </a:tc>
                <a:extLst>
                  <a:ext uri="{0D108BD9-81ED-4DB2-BD59-A6C34878D82A}">
                    <a16:rowId xmlns:a16="http://schemas.microsoft.com/office/drawing/2014/main" val="992841654"/>
                  </a:ext>
                </a:extLst>
              </a:tr>
              <a:tr h="231035">
                <a:tc>
                  <a:txBody>
                    <a:bodyPr/>
                    <a:lstStyle/>
                    <a:p>
                      <a:pPr algn="ctr" fontAlgn="b">
                        <a:buNone/>
                      </a:pPr>
                      <a:r>
                        <a:rPr lang="pl-PL" sz="1200" b="0" i="0" u="none" strike="noStrike" dirty="0">
                          <a:solidFill>
                            <a:srgbClr val="000000"/>
                          </a:solidFill>
                          <a:effectLst/>
                          <a:latin typeface="+mn-lt"/>
                        </a:rPr>
                        <a:t>R-32</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9F8"/>
                    </a:solidFill>
                  </a:tcPr>
                </a:tc>
                <a:tc>
                  <a:txBody>
                    <a:bodyPr/>
                    <a:lstStyle/>
                    <a:p>
                      <a:pPr algn="ctr" fontAlgn="b">
                        <a:buNone/>
                      </a:pPr>
                      <a:r>
                        <a:rPr lang="pl-PL" sz="1200" b="0" i="0" u="none" strike="noStrike" dirty="0">
                          <a:solidFill>
                            <a:srgbClr val="000000"/>
                          </a:solidFill>
                          <a:effectLst/>
                          <a:latin typeface="+mn-lt"/>
                        </a:rPr>
                        <a:t>675</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9F8"/>
                    </a:solidFill>
                  </a:tcPr>
                </a:tc>
                <a:extLst>
                  <a:ext uri="{0D108BD9-81ED-4DB2-BD59-A6C34878D82A}">
                    <a16:rowId xmlns:a16="http://schemas.microsoft.com/office/drawing/2014/main" val="933217712"/>
                  </a:ext>
                </a:extLst>
              </a:tr>
              <a:tr h="231035">
                <a:tc>
                  <a:txBody>
                    <a:bodyPr/>
                    <a:lstStyle/>
                    <a:p>
                      <a:pPr algn="ctr" fontAlgn="b">
                        <a:buNone/>
                      </a:pPr>
                      <a:r>
                        <a:rPr lang="pl-PL" sz="1200" b="0" i="0" u="none" strike="noStrike" dirty="0">
                          <a:solidFill>
                            <a:srgbClr val="000000"/>
                          </a:solidFill>
                          <a:effectLst/>
                          <a:latin typeface="+mn-lt"/>
                        </a:rPr>
                        <a:t>R-290</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9F8"/>
                    </a:solidFill>
                  </a:tcPr>
                </a:tc>
                <a:tc>
                  <a:txBody>
                    <a:bodyPr/>
                    <a:lstStyle/>
                    <a:p>
                      <a:pPr algn="ctr" fontAlgn="b">
                        <a:buNone/>
                      </a:pPr>
                      <a:r>
                        <a:rPr lang="pl-PL" sz="1200" b="0" i="0" u="none" strike="noStrike" dirty="0">
                          <a:solidFill>
                            <a:srgbClr val="000000"/>
                          </a:solidFill>
                          <a:effectLst/>
                          <a:latin typeface="+mn-lt"/>
                        </a:rPr>
                        <a:t>3</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9F8"/>
                    </a:solidFill>
                  </a:tcPr>
                </a:tc>
                <a:extLst>
                  <a:ext uri="{0D108BD9-81ED-4DB2-BD59-A6C34878D82A}">
                    <a16:rowId xmlns:a16="http://schemas.microsoft.com/office/drawing/2014/main" val="1988478127"/>
                  </a:ext>
                </a:extLst>
              </a:tr>
              <a:tr h="231035">
                <a:tc>
                  <a:txBody>
                    <a:bodyPr/>
                    <a:lstStyle/>
                    <a:p>
                      <a:pPr algn="ctr" fontAlgn="b">
                        <a:buNone/>
                      </a:pPr>
                      <a:r>
                        <a:rPr lang="pl-PL" sz="1200" b="0" i="0" u="none" strike="noStrike" dirty="0">
                          <a:solidFill>
                            <a:srgbClr val="000000"/>
                          </a:solidFill>
                          <a:effectLst/>
                          <a:latin typeface="+mn-lt"/>
                        </a:rPr>
                        <a:t>R-452B</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9F8"/>
                    </a:solidFill>
                  </a:tcPr>
                </a:tc>
                <a:tc>
                  <a:txBody>
                    <a:bodyPr/>
                    <a:lstStyle/>
                    <a:p>
                      <a:pPr algn="ctr" fontAlgn="b">
                        <a:buNone/>
                      </a:pPr>
                      <a:r>
                        <a:rPr lang="pl-PL" sz="1200" b="0" i="0" u="none" strike="noStrike" dirty="0">
                          <a:solidFill>
                            <a:srgbClr val="000000"/>
                          </a:solidFill>
                          <a:effectLst/>
                          <a:latin typeface="+mn-lt"/>
                        </a:rPr>
                        <a:t>697</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9F8"/>
                    </a:solidFill>
                  </a:tcPr>
                </a:tc>
                <a:extLst>
                  <a:ext uri="{0D108BD9-81ED-4DB2-BD59-A6C34878D82A}">
                    <a16:rowId xmlns:a16="http://schemas.microsoft.com/office/drawing/2014/main" val="2819573494"/>
                  </a:ext>
                </a:extLst>
              </a:tr>
            </a:tbl>
          </a:graphicData>
        </a:graphic>
      </p:graphicFrame>
    </p:spTree>
    <p:extLst>
      <p:ext uri="{BB962C8B-B14F-4D97-AF65-F5344CB8AC3E}">
        <p14:creationId xmlns:p14="http://schemas.microsoft.com/office/powerpoint/2010/main" val="2718280752"/>
      </p:ext>
    </p:extLst>
  </p:cSld>
  <p:clrMapOvr>
    <a:masterClrMapping/>
  </p:clrMapOvr>
  <p:transition spd="slow">
    <p:cover dir="u"/>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5968E7-4231-898B-D157-B303A34EB14E}"/>
            </a:ext>
          </a:extLst>
        </p:cNvPr>
        <p:cNvGrpSpPr/>
        <p:nvPr/>
      </p:nvGrpSpPr>
      <p:grpSpPr>
        <a:xfrm>
          <a:off x="0" y="0"/>
          <a:ext cx="0" cy="0"/>
          <a:chOff x="0" y="0"/>
          <a:chExt cx="0" cy="0"/>
        </a:xfrm>
      </p:grpSpPr>
      <p:sp>
        <p:nvSpPr>
          <p:cNvPr id="2" name="Tytuł 1">
            <a:extLst>
              <a:ext uri="{FF2B5EF4-FFF2-40B4-BE49-F238E27FC236}">
                <a16:creationId xmlns:a16="http://schemas.microsoft.com/office/drawing/2014/main" id="{5CD88309-E9A0-7DD0-7FA0-D5FBF5ACC455}"/>
              </a:ext>
            </a:extLst>
          </p:cNvPr>
          <p:cNvSpPr>
            <a:spLocks noGrp="1"/>
          </p:cNvSpPr>
          <p:nvPr>
            <p:ph type="title"/>
          </p:nvPr>
        </p:nvSpPr>
        <p:spPr/>
        <p:txBody>
          <a:bodyPr/>
          <a:lstStyle/>
          <a:p>
            <a:r>
              <a:rPr lang="pl-PL" dirty="0"/>
              <a:t>Wniosek o płatność - Centralny Rejestr Operatorów (CRO)</a:t>
            </a:r>
          </a:p>
        </p:txBody>
      </p:sp>
      <p:sp>
        <p:nvSpPr>
          <p:cNvPr id="3" name="Symbol zastępczy zawartości 2">
            <a:extLst>
              <a:ext uri="{FF2B5EF4-FFF2-40B4-BE49-F238E27FC236}">
                <a16:creationId xmlns:a16="http://schemas.microsoft.com/office/drawing/2014/main" id="{33275061-7DAC-D34A-6DE0-F7337A780992}"/>
              </a:ext>
            </a:extLst>
          </p:cNvPr>
          <p:cNvSpPr>
            <a:spLocks noGrp="1"/>
          </p:cNvSpPr>
          <p:nvPr>
            <p:ph idx="1"/>
          </p:nvPr>
        </p:nvSpPr>
        <p:spPr>
          <a:xfrm>
            <a:off x="744661" y="1987588"/>
            <a:ext cx="10702222" cy="3959064"/>
          </a:xfrm>
        </p:spPr>
        <p:txBody>
          <a:bodyPr>
            <a:noAutofit/>
          </a:bodyPr>
          <a:lstStyle/>
          <a:p>
            <a:pPr marL="342900" indent="-342900">
              <a:buAutoNum type="arabicPeriod"/>
            </a:pPr>
            <a:endParaRPr lang="pl-PL" sz="1700" b="1" dirty="0"/>
          </a:p>
          <a:p>
            <a:pPr marL="0" indent="0">
              <a:buNone/>
            </a:pPr>
            <a:endParaRPr lang="pl-PL" sz="1700" dirty="0"/>
          </a:p>
        </p:txBody>
      </p:sp>
      <p:sp>
        <p:nvSpPr>
          <p:cNvPr id="5" name="pole tekstowe 4">
            <a:extLst>
              <a:ext uri="{FF2B5EF4-FFF2-40B4-BE49-F238E27FC236}">
                <a16:creationId xmlns:a16="http://schemas.microsoft.com/office/drawing/2014/main" id="{FDD508AD-1DCF-F23D-6DB0-6CD27F84A566}"/>
              </a:ext>
            </a:extLst>
          </p:cNvPr>
          <p:cNvSpPr txBox="1"/>
          <p:nvPr/>
        </p:nvSpPr>
        <p:spPr>
          <a:xfrm>
            <a:off x="1159933" y="1997839"/>
            <a:ext cx="9313334" cy="4447371"/>
          </a:xfrm>
          <a:prstGeom prst="rect">
            <a:avLst/>
          </a:prstGeom>
          <a:noFill/>
        </p:spPr>
        <p:txBody>
          <a:bodyPr wrap="square">
            <a:spAutoFit/>
          </a:bodyPr>
          <a:lstStyle/>
          <a:p>
            <a:pPr algn="ctr"/>
            <a:r>
              <a:rPr lang="pl-PL" sz="1700" b="1" dirty="0">
                <a:solidFill>
                  <a:srgbClr val="C00000"/>
                </a:solidFill>
              </a:rPr>
              <a:t>Terminy rejestracji w bazie CRO </a:t>
            </a:r>
          </a:p>
          <a:p>
            <a:pPr algn="ctr"/>
            <a:endParaRPr lang="pl-PL" b="1" dirty="0">
              <a:solidFill>
                <a:srgbClr val="C00000"/>
              </a:solidFill>
            </a:endParaRPr>
          </a:p>
          <a:p>
            <a:r>
              <a:rPr lang="pl-PL" sz="1600" dirty="0"/>
              <a:t>Termin rejestracji zależy od rodzaju pompy:</a:t>
            </a:r>
          </a:p>
          <a:p>
            <a:endParaRPr lang="pl-PL" sz="400" dirty="0"/>
          </a:p>
          <a:p>
            <a:r>
              <a:rPr lang="pl-PL" sz="1600" b="1" dirty="0"/>
              <a:t>- pompy monoblok</a:t>
            </a:r>
            <a:r>
              <a:rPr lang="pl-PL" sz="1600" dirty="0"/>
              <a:t>: rejestracja musi nastąpić w ciągu </a:t>
            </a:r>
            <a:r>
              <a:rPr lang="pl-PL" sz="1600" b="1" dirty="0"/>
              <a:t>15 dni od dostarczenia urządzenia</a:t>
            </a:r>
            <a:r>
              <a:rPr lang="pl-PL" sz="1600" dirty="0"/>
              <a:t>,</a:t>
            </a:r>
          </a:p>
          <a:p>
            <a:r>
              <a:rPr lang="pl-PL" sz="1600" b="1" dirty="0"/>
              <a:t>- pompy </a:t>
            </a:r>
            <a:r>
              <a:rPr lang="pl-PL" sz="1600" b="1" dirty="0" err="1"/>
              <a:t>split</a:t>
            </a:r>
            <a:r>
              <a:rPr lang="pl-PL" sz="1600" dirty="0"/>
              <a:t>: rejestracja w terminie </a:t>
            </a:r>
            <a:r>
              <a:rPr lang="pl-PL" sz="1600" b="1" dirty="0"/>
              <a:t>15 dni od uruchomienia systemu</a:t>
            </a:r>
            <a:r>
              <a:rPr lang="pl-PL" sz="1600" dirty="0"/>
              <a:t> przez certyfikowanego instalatora.</a:t>
            </a:r>
          </a:p>
          <a:p>
            <a:pPr algn="ctr"/>
            <a:endParaRPr lang="pl-PL" sz="1600" b="1" dirty="0">
              <a:solidFill>
                <a:srgbClr val="C00000"/>
              </a:solidFill>
            </a:endParaRPr>
          </a:p>
          <a:p>
            <a:pPr algn="ctr"/>
            <a:r>
              <a:rPr lang="pl-PL" sz="1700" b="1" dirty="0">
                <a:solidFill>
                  <a:srgbClr val="C00000"/>
                </a:solidFill>
              </a:rPr>
              <a:t>Sankcje oraz kontrola</a:t>
            </a:r>
          </a:p>
          <a:p>
            <a:pPr algn="ctr"/>
            <a:endParaRPr lang="pl-PL" sz="1600" b="1" dirty="0">
              <a:solidFill>
                <a:srgbClr val="C00000"/>
              </a:solidFill>
            </a:endParaRPr>
          </a:p>
          <a:p>
            <a:pPr algn="just"/>
            <a:r>
              <a:rPr lang="pl-PL" sz="1600" dirty="0"/>
              <a:t>Ustawodawca przewiduje karę administracyjną za brak wypełnienia obowiązku rejestracji w wysokości </a:t>
            </a:r>
            <a:br>
              <a:rPr lang="pl-PL" sz="1600" dirty="0"/>
            </a:br>
            <a:r>
              <a:rPr lang="pl-PL" sz="1600" dirty="0"/>
              <a:t>od 600 zł do 4500 zł.</a:t>
            </a:r>
          </a:p>
          <a:p>
            <a:pPr algn="just"/>
            <a:r>
              <a:rPr lang="pl-PL" sz="1600" dirty="0"/>
              <a:t>Do kontroli mają prawo wyznaczeni pracownicy Instytutu Chemii Przemysłowej oraz Inspektorzy Ochrony Środowiska. </a:t>
            </a:r>
          </a:p>
          <a:p>
            <a:pPr algn="just"/>
            <a:endParaRPr lang="pl-PL" sz="1600" dirty="0"/>
          </a:p>
          <a:p>
            <a:pPr algn="just"/>
            <a:r>
              <a:rPr lang="pl-PL" sz="1600" dirty="0"/>
              <a:t>Operator ma obowiązek przechowywania karty z uaktualnionymi wpisami zapisanej w formie pliku.pdf, którą jest w stanie przedłożyć w czasie kontroli.</a:t>
            </a:r>
          </a:p>
          <a:p>
            <a:pPr marL="285750" indent="-285750">
              <a:buFontTx/>
              <a:buChar char="-"/>
            </a:pPr>
            <a:endParaRPr lang="pl-PL" sz="1600" dirty="0"/>
          </a:p>
          <a:p>
            <a:pPr marL="285750" indent="-285750">
              <a:buFontTx/>
              <a:buChar char="-"/>
            </a:pPr>
            <a:endParaRPr lang="pl-PL" sz="1600" dirty="0"/>
          </a:p>
        </p:txBody>
      </p:sp>
    </p:spTree>
    <p:extLst>
      <p:ext uri="{BB962C8B-B14F-4D97-AF65-F5344CB8AC3E}">
        <p14:creationId xmlns:p14="http://schemas.microsoft.com/office/powerpoint/2010/main" val="1179269003"/>
      </p:ext>
    </p:extLst>
  </p:cSld>
  <p:clrMapOvr>
    <a:masterClrMapping/>
  </p:clrMapOvr>
  <p:transition spd="slow">
    <p:cover dir="u"/>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DAD383-B78C-298D-FECF-6C91BD1B1D08}"/>
            </a:ext>
          </a:extLst>
        </p:cNvPr>
        <p:cNvGrpSpPr/>
        <p:nvPr/>
      </p:nvGrpSpPr>
      <p:grpSpPr>
        <a:xfrm>
          <a:off x="0" y="0"/>
          <a:ext cx="0" cy="0"/>
          <a:chOff x="0" y="0"/>
          <a:chExt cx="0" cy="0"/>
        </a:xfrm>
      </p:grpSpPr>
      <p:sp>
        <p:nvSpPr>
          <p:cNvPr id="2" name="Tytuł 1">
            <a:extLst>
              <a:ext uri="{FF2B5EF4-FFF2-40B4-BE49-F238E27FC236}">
                <a16:creationId xmlns:a16="http://schemas.microsoft.com/office/drawing/2014/main" id="{0589BA8A-9F87-949E-08A0-2D797A38312E}"/>
              </a:ext>
            </a:extLst>
          </p:cNvPr>
          <p:cNvSpPr>
            <a:spLocks noGrp="1"/>
          </p:cNvSpPr>
          <p:nvPr>
            <p:ph type="title"/>
          </p:nvPr>
        </p:nvSpPr>
        <p:spPr>
          <a:xfrm>
            <a:off x="838200" y="1035164"/>
            <a:ext cx="9686365" cy="435048"/>
          </a:xfrm>
        </p:spPr>
        <p:txBody>
          <a:bodyPr>
            <a:normAutofit fontScale="90000"/>
          </a:bodyPr>
          <a:lstStyle/>
          <a:p>
            <a:r>
              <a:rPr lang="pl-PL" dirty="0"/>
              <a:t> Lista niezbędnych załączników do wniosku o płatność</a:t>
            </a:r>
          </a:p>
        </p:txBody>
      </p:sp>
      <p:sp>
        <p:nvSpPr>
          <p:cNvPr id="3" name="Prostokąt 2">
            <a:extLst>
              <a:ext uri="{FF2B5EF4-FFF2-40B4-BE49-F238E27FC236}">
                <a16:creationId xmlns:a16="http://schemas.microsoft.com/office/drawing/2014/main" id="{13B5621F-4050-7487-DCDC-C53162100CF1}"/>
              </a:ext>
            </a:extLst>
          </p:cNvPr>
          <p:cNvSpPr/>
          <p:nvPr/>
        </p:nvSpPr>
        <p:spPr>
          <a:xfrm>
            <a:off x="6419272" y="5326618"/>
            <a:ext cx="5772728" cy="153138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graphicFrame>
        <p:nvGraphicFramePr>
          <p:cNvPr id="8" name="Symbol zastępczy zawartości 7">
            <a:extLst>
              <a:ext uri="{FF2B5EF4-FFF2-40B4-BE49-F238E27FC236}">
                <a16:creationId xmlns:a16="http://schemas.microsoft.com/office/drawing/2014/main" id="{12034C1A-328F-8ADF-5896-86126A6AFF9B}"/>
              </a:ext>
            </a:extLst>
          </p:cNvPr>
          <p:cNvGraphicFramePr>
            <a:graphicFrameLocks noGrp="1"/>
          </p:cNvGraphicFramePr>
          <p:nvPr>
            <p:ph idx="1"/>
            <p:extLst>
              <p:ext uri="{D42A27DB-BD31-4B8C-83A1-F6EECF244321}">
                <p14:modId xmlns:p14="http://schemas.microsoft.com/office/powerpoint/2010/main" val="3828396096"/>
              </p:ext>
            </p:extLst>
          </p:nvPr>
        </p:nvGraphicFramePr>
        <p:xfrm>
          <a:off x="694267" y="1676401"/>
          <a:ext cx="10744199" cy="4806433"/>
        </p:xfrm>
        <a:graphic>
          <a:graphicData uri="http://schemas.openxmlformats.org/drawingml/2006/table">
            <a:tbl>
              <a:tblPr>
                <a:tableStyleId>{5C22544A-7EE6-4342-B048-85BDC9FD1C3A}</a:tableStyleId>
              </a:tblPr>
              <a:tblGrid>
                <a:gridCol w="1676198">
                  <a:extLst>
                    <a:ext uri="{9D8B030D-6E8A-4147-A177-3AD203B41FA5}">
                      <a16:colId xmlns:a16="http://schemas.microsoft.com/office/drawing/2014/main" val="77354318"/>
                    </a:ext>
                  </a:extLst>
                </a:gridCol>
                <a:gridCol w="794718">
                  <a:extLst>
                    <a:ext uri="{9D8B030D-6E8A-4147-A177-3AD203B41FA5}">
                      <a16:colId xmlns:a16="http://schemas.microsoft.com/office/drawing/2014/main" val="3177255339"/>
                    </a:ext>
                  </a:extLst>
                </a:gridCol>
                <a:gridCol w="590072">
                  <a:extLst>
                    <a:ext uri="{9D8B030D-6E8A-4147-A177-3AD203B41FA5}">
                      <a16:colId xmlns:a16="http://schemas.microsoft.com/office/drawing/2014/main" val="3132239298"/>
                    </a:ext>
                  </a:extLst>
                </a:gridCol>
                <a:gridCol w="958866">
                  <a:extLst>
                    <a:ext uri="{9D8B030D-6E8A-4147-A177-3AD203B41FA5}">
                      <a16:colId xmlns:a16="http://schemas.microsoft.com/office/drawing/2014/main" val="2494740904"/>
                    </a:ext>
                  </a:extLst>
                </a:gridCol>
                <a:gridCol w="1069502">
                  <a:extLst>
                    <a:ext uri="{9D8B030D-6E8A-4147-A177-3AD203B41FA5}">
                      <a16:colId xmlns:a16="http://schemas.microsoft.com/office/drawing/2014/main" val="3989669587"/>
                    </a:ext>
                  </a:extLst>
                </a:gridCol>
                <a:gridCol w="1499762">
                  <a:extLst>
                    <a:ext uri="{9D8B030D-6E8A-4147-A177-3AD203B41FA5}">
                      <a16:colId xmlns:a16="http://schemas.microsoft.com/office/drawing/2014/main" val="2941385888"/>
                    </a:ext>
                  </a:extLst>
                </a:gridCol>
                <a:gridCol w="983450">
                  <a:extLst>
                    <a:ext uri="{9D8B030D-6E8A-4147-A177-3AD203B41FA5}">
                      <a16:colId xmlns:a16="http://schemas.microsoft.com/office/drawing/2014/main" val="77360437"/>
                    </a:ext>
                  </a:extLst>
                </a:gridCol>
                <a:gridCol w="1192433">
                  <a:extLst>
                    <a:ext uri="{9D8B030D-6E8A-4147-A177-3AD203B41FA5}">
                      <a16:colId xmlns:a16="http://schemas.microsoft.com/office/drawing/2014/main" val="1545115557"/>
                    </a:ext>
                  </a:extLst>
                </a:gridCol>
                <a:gridCol w="971160">
                  <a:extLst>
                    <a:ext uri="{9D8B030D-6E8A-4147-A177-3AD203B41FA5}">
                      <a16:colId xmlns:a16="http://schemas.microsoft.com/office/drawing/2014/main" val="1498583048"/>
                    </a:ext>
                  </a:extLst>
                </a:gridCol>
                <a:gridCol w="1008038">
                  <a:extLst>
                    <a:ext uri="{9D8B030D-6E8A-4147-A177-3AD203B41FA5}">
                      <a16:colId xmlns:a16="http://schemas.microsoft.com/office/drawing/2014/main" val="2553095208"/>
                    </a:ext>
                  </a:extLst>
                </a:gridCol>
              </a:tblGrid>
              <a:tr h="950237">
                <a:tc>
                  <a:txBody>
                    <a:bodyPr/>
                    <a:lstStyle/>
                    <a:p>
                      <a:pPr algn="l" fontAlgn="b">
                        <a:buNone/>
                      </a:pPr>
                      <a:r>
                        <a:rPr lang="pl-PL" sz="1000" b="1" u="none" strike="noStrike" dirty="0">
                          <a:effectLst/>
                        </a:rPr>
                        <a:t> </a:t>
                      </a:r>
                      <a:endParaRPr lang="pl-PL" sz="1000" b="1" i="0" u="none" strike="noStrike" dirty="0">
                        <a:solidFill>
                          <a:srgbClr val="000000"/>
                        </a:solidFill>
                        <a:effectLst/>
                        <a:latin typeface="Calibri" panose="020F0502020204030204" pitchFamily="34" charset="0"/>
                      </a:endParaRPr>
                    </a:p>
                  </a:txBody>
                  <a:tcPr marL="4557" marR="4557" marT="4557" marB="0" anchor="ctr">
                    <a:solidFill>
                      <a:schemeClr val="accent1">
                        <a:lumMod val="40000"/>
                        <a:lumOff val="60000"/>
                      </a:schemeClr>
                    </a:solidFill>
                  </a:tcPr>
                </a:tc>
                <a:tc>
                  <a:txBody>
                    <a:bodyPr/>
                    <a:lstStyle/>
                    <a:p>
                      <a:pPr algn="ctr" fontAlgn="b">
                        <a:buNone/>
                      </a:pPr>
                      <a:r>
                        <a:rPr lang="pl-PL" sz="1000" b="1" u="none" strike="noStrike" dirty="0">
                          <a:effectLst/>
                        </a:rPr>
                        <a:t>Protokół odbioru prac wykonawcy</a:t>
                      </a:r>
                      <a:endParaRPr lang="pl-PL" sz="1000" b="1" i="0" u="none" strike="noStrike" dirty="0">
                        <a:solidFill>
                          <a:srgbClr val="000000"/>
                        </a:solidFill>
                        <a:effectLst/>
                        <a:latin typeface="Calibri" panose="020F0502020204030204" pitchFamily="34" charset="0"/>
                      </a:endParaRPr>
                    </a:p>
                  </a:txBody>
                  <a:tcPr marL="4557" marR="4557" marT="4557" marB="0" anchor="ctr">
                    <a:solidFill>
                      <a:schemeClr val="accent1">
                        <a:lumMod val="40000"/>
                        <a:lumOff val="60000"/>
                      </a:schemeClr>
                    </a:solidFill>
                  </a:tcPr>
                </a:tc>
                <a:tc>
                  <a:txBody>
                    <a:bodyPr/>
                    <a:lstStyle/>
                    <a:p>
                      <a:pPr algn="ctr" fontAlgn="b">
                        <a:buNone/>
                      </a:pPr>
                      <a:r>
                        <a:rPr lang="pl-PL" sz="1000" b="1" u="none" strike="noStrike" dirty="0">
                          <a:effectLst/>
                        </a:rPr>
                        <a:t>Faktura</a:t>
                      </a:r>
                      <a:endParaRPr lang="pl-PL" sz="1000" b="1" i="0" u="none" strike="noStrike" dirty="0">
                        <a:solidFill>
                          <a:srgbClr val="000000"/>
                        </a:solidFill>
                        <a:effectLst/>
                        <a:latin typeface="Calibri" panose="020F0502020204030204" pitchFamily="34" charset="0"/>
                      </a:endParaRPr>
                    </a:p>
                  </a:txBody>
                  <a:tcPr marL="4557" marR="4557" marT="4557" marB="0" anchor="ctr">
                    <a:solidFill>
                      <a:schemeClr val="accent1">
                        <a:lumMod val="40000"/>
                        <a:lumOff val="60000"/>
                      </a:schemeClr>
                    </a:solidFill>
                  </a:tcPr>
                </a:tc>
                <a:tc>
                  <a:txBody>
                    <a:bodyPr/>
                    <a:lstStyle/>
                    <a:p>
                      <a:pPr algn="ctr" fontAlgn="b">
                        <a:buNone/>
                      </a:pPr>
                      <a:r>
                        <a:rPr lang="pl-PL" sz="1000" b="1" u="none" strike="noStrike" dirty="0">
                          <a:effectLst/>
                        </a:rPr>
                        <a:t>Potwierdzenie zapłaty</a:t>
                      </a:r>
                      <a:endParaRPr lang="pl-PL" sz="1000" b="1" i="0" u="none" strike="noStrike" dirty="0">
                        <a:solidFill>
                          <a:srgbClr val="000000"/>
                        </a:solidFill>
                        <a:effectLst/>
                        <a:latin typeface="Calibri" panose="020F0502020204030204" pitchFamily="34" charset="0"/>
                      </a:endParaRPr>
                    </a:p>
                  </a:txBody>
                  <a:tcPr marL="4557" marR="4557" marT="4557" marB="0" anchor="ctr">
                    <a:solidFill>
                      <a:schemeClr val="accent1">
                        <a:lumMod val="40000"/>
                        <a:lumOff val="60000"/>
                      </a:schemeClr>
                    </a:solidFill>
                  </a:tcPr>
                </a:tc>
                <a:tc>
                  <a:txBody>
                    <a:bodyPr/>
                    <a:lstStyle/>
                    <a:p>
                      <a:pPr algn="ctr" fontAlgn="b">
                        <a:buNone/>
                      </a:pPr>
                      <a:r>
                        <a:rPr lang="pl-PL" sz="1000" b="1" u="none" strike="noStrike" dirty="0">
                          <a:effectLst/>
                        </a:rPr>
                        <a:t>Dokument potwierdzający likwidację nieefektywnego źródła ciepła*</a:t>
                      </a:r>
                      <a:endParaRPr lang="pl-PL" sz="1000" b="1" i="0" u="none" strike="noStrike" dirty="0">
                        <a:solidFill>
                          <a:srgbClr val="000000"/>
                        </a:solidFill>
                        <a:effectLst/>
                        <a:latin typeface="Calibri" panose="020F0502020204030204" pitchFamily="34" charset="0"/>
                      </a:endParaRPr>
                    </a:p>
                  </a:txBody>
                  <a:tcPr marL="4557" marR="4557" marT="4557" marB="0" anchor="ctr">
                    <a:solidFill>
                      <a:schemeClr val="accent1">
                        <a:lumMod val="40000"/>
                        <a:lumOff val="60000"/>
                      </a:schemeClr>
                    </a:solidFill>
                  </a:tcPr>
                </a:tc>
                <a:tc>
                  <a:txBody>
                    <a:bodyPr/>
                    <a:lstStyle/>
                    <a:p>
                      <a:pPr algn="ctr" fontAlgn="b">
                        <a:buNone/>
                      </a:pPr>
                      <a:r>
                        <a:rPr lang="pl-PL" sz="1000" b="1" u="none" strike="noStrike" dirty="0">
                          <a:effectLst/>
                        </a:rPr>
                        <a:t>Certyfikat/świadectwo potwierdzające spełnienie wymogów  </a:t>
                      </a:r>
                      <a:r>
                        <a:rPr lang="pl-PL" sz="1000" b="1" u="none" strike="noStrike" dirty="0" err="1">
                          <a:effectLst/>
                        </a:rPr>
                        <a:t>ekoprojektu</a:t>
                      </a:r>
                      <a:r>
                        <a:rPr lang="pl-PL" sz="1000" b="1" u="none" strike="noStrike" dirty="0">
                          <a:effectLst/>
                        </a:rPr>
                        <a:t> dla źródła ciepła na paliwo stałe** </a:t>
                      </a:r>
                      <a:endParaRPr lang="pl-PL" sz="1000" b="1" i="0" u="none" strike="noStrike" dirty="0">
                        <a:solidFill>
                          <a:srgbClr val="000000"/>
                        </a:solidFill>
                        <a:effectLst/>
                        <a:latin typeface="Calibri" panose="020F0502020204030204" pitchFamily="34" charset="0"/>
                      </a:endParaRPr>
                    </a:p>
                  </a:txBody>
                  <a:tcPr marL="4557" marR="4557" marT="4557" marB="0" anchor="ctr">
                    <a:solidFill>
                      <a:schemeClr val="accent1">
                        <a:lumMod val="40000"/>
                        <a:lumOff val="60000"/>
                      </a:schemeClr>
                    </a:solidFill>
                  </a:tcPr>
                </a:tc>
                <a:tc>
                  <a:txBody>
                    <a:bodyPr/>
                    <a:lstStyle/>
                    <a:p>
                      <a:pPr algn="ctr" fontAlgn="b">
                        <a:buNone/>
                      </a:pPr>
                      <a:r>
                        <a:rPr lang="pl-PL" sz="1000" b="1" u="none" strike="noStrike" dirty="0">
                          <a:effectLst/>
                        </a:rPr>
                        <a:t>Etykieta/</a:t>
                      </a:r>
                      <a:br>
                        <a:rPr lang="pl-PL" sz="1000" b="1" u="none" strike="noStrike" dirty="0">
                          <a:effectLst/>
                        </a:rPr>
                      </a:br>
                      <a:r>
                        <a:rPr lang="pl-PL" sz="1000" b="1" u="none" strike="noStrike" dirty="0">
                          <a:effectLst/>
                        </a:rPr>
                        <a:t>karta produktu**</a:t>
                      </a:r>
                      <a:endParaRPr lang="pl-PL" sz="1000" b="1" i="0" u="none" strike="noStrike" dirty="0">
                        <a:solidFill>
                          <a:srgbClr val="000000"/>
                        </a:solidFill>
                        <a:effectLst/>
                        <a:latin typeface="Calibri" panose="020F0502020204030204" pitchFamily="34" charset="0"/>
                      </a:endParaRPr>
                    </a:p>
                  </a:txBody>
                  <a:tcPr marL="4557" marR="4557" marT="4557" marB="0" anchor="ctr">
                    <a:solidFill>
                      <a:schemeClr val="accent1">
                        <a:lumMod val="40000"/>
                        <a:lumOff val="60000"/>
                      </a:schemeClr>
                    </a:solidFill>
                  </a:tcPr>
                </a:tc>
                <a:tc>
                  <a:txBody>
                    <a:bodyPr/>
                    <a:lstStyle/>
                    <a:p>
                      <a:pPr algn="ctr" fontAlgn="b">
                        <a:buNone/>
                      </a:pPr>
                      <a:r>
                        <a:rPr lang="pl-PL" sz="1000" b="1" u="none" strike="noStrike" dirty="0">
                          <a:effectLst/>
                        </a:rPr>
                        <a:t>Certyfikat  „Solar </a:t>
                      </a:r>
                      <a:r>
                        <a:rPr lang="pl-PL" sz="1000" b="1" u="none" strike="noStrike" dirty="0" err="1">
                          <a:effectLst/>
                        </a:rPr>
                        <a:t>Keymark</a:t>
                      </a:r>
                      <a:r>
                        <a:rPr lang="pl-PL" sz="1000" b="1" u="none" strike="noStrike" dirty="0">
                          <a:effectLst/>
                        </a:rPr>
                        <a:t>” wraz zał. technicznym lub certyfikat równoważny**</a:t>
                      </a:r>
                      <a:endParaRPr lang="pl-PL" sz="1000" b="1" i="0" u="none" strike="noStrike" dirty="0">
                        <a:solidFill>
                          <a:srgbClr val="000000"/>
                        </a:solidFill>
                        <a:effectLst/>
                        <a:latin typeface="Calibri" panose="020F0502020204030204" pitchFamily="34" charset="0"/>
                      </a:endParaRPr>
                    </a:p>
                  </a:txBody>
                  <a:tcPr marL="4557" marR="4557" marT="4557" marB="0" anchor="ctr">
                    <a:solidFill>
                      <a:schemeClr val="accent1">
                        <a:lumMod val="40000"/>
                        <a:lumOff val="60000"/>
                      </a:schemeClr>
                    </a:solidFill>
                  </a:tcPr>
                </a:tc>
                <a:tc>
                  <a:txBody>
                    <a:bodyPr/>
                    <a:lstStyle/>
                    <a:p>
                      <a:pPr algn="ctr" fontAlgn="b">
                        <a:buNone/>
                      </a:pPr>
                      <a:r>
                        <a:rPr lang="pl-PL" sz="1000" b="1" u="none" strike="noStrike" dirty="0">
                          <a:effectLst/>
                        </a:rPr>
                        <a:t>Potwierdzenie zgodności </a:t>
                      </a:r>
                      <a:br>
                        <a:rPr lang="pl-PL" sz="1000" b="1" u="none" strike="noStrike" dirty="0">
                          <a:effectLst/>
                        </a:rPr>
                      </a:br>
                      <a:r>
                        <a:rPr lang="pl-PL" sz="1000" b="1" u="none" strike="noStrike" dirty="0">
                          <a:effectLst/>
                        </a:rPr>
                        <a:t>z WT2021***</a:t>
                      </a:r>
                      <a:endParaRPr lang="pl-PL" sz="1000" b="1" i="0" u="none" strike="noStrike" dirty="0">
                        <a:solidFill>
                          <a:srgbClr val="000000"/>
                        </a:solidFill>
                        <a:effectLst/>
                        <a:latin typeface="Calibri" panose="020F0502020204030204" pitchFamily="34" charset="0"/>
                      </a:endParaRPr>
                    </a:p>
                  </a:txBody>
                  <a:tcPr marL="4557" marR="4557" marT="4557" marB="0" anchor="ctr">
                    <a:solidFill>
                      <a:schemeClr val="accent1">
                        <a:lumMod val="40000"/>
                        <a:lumOff val="60000"/>
                      </a:schemeClr>
                    </a:solidFill>
                  </a:tcPr>
                </a:tc>
                <a:tc>
                  <a:txBody>
                    <a:bodyPr/>
                    <a:lstStyle/>
                    <a:p>
                      <a:pPr algn="ctr" fontAlgn="b">
                        <a:buNone/>
                      </a:pPr>
                      <a:r>
                        <a:rPr lang="pl-PL" sz="1000" b="1" u="none" strike="noStrike" dirty="0">
                          <a:effectLst/>
                        </a:rPr>
                        <a:t>Protokół odbioru kominiarskiego dostosowanie przewodów kominowych</a:t>
                      </a:r>
                      <a:br>
                        <a:rPr lang="pl-PL" sz="1000" b="1" u="none" strike="noStrike" dirty="0">
                          <a:effectLst/>
                        </a:rPr>
                      </a:br>
                      <a:r>
                        <a:rPr lang="pl-PL" sz="1000" b="1" u="none" strike="noStrike" dirty="0">
                          <a:effectLst/>
                        </a:rPr>
                        <a:t>****</a:t>
                      </a:r>
                      <a:endParaRPr lang="pl-PL" sz="1000" b="1" i="0" u="none" strike="noStrike" dirty="0">
                        <a:solidFill>
                          <a:srgbClr val="000000"/>
                        </a:solidFill>
                        <a:effectLst/>
                        <a:latin typeface="Calibri" panose="020F0502020204030204" pitchFamily="34" charset="0"/>
                      </a:endParaRPr>
                    </a:p>
                  </a:txBody>
                  <a:tcPr marL="4557" marR="4557" marT="4557" marB="0" anchor="ctr">
                    <a:solidFill>
                      <a:schemeClr val="accent1">
                        <a:lumMod val="40000"/>
                        <a:lumOff val="60000"/>
                      </a:schemeClr>
                    </a:solidFill>
                  </a:tcPr>
                </a:tc>
                <a:extLst>
                  <a:ext uri="{0D108BD9-81ED-4DB2-BD59-A6C34878D82A}">
                    <a16:rowId xmlns:a16="http://schemas.microsoft.com/office/drawing/2014/main" val="59086317"/>
                  </a:ext>
                </a:extLst>
              </a:tr>
              <a:tr h="259708">
                <a:tc>
                  <a:txBody>
                    <a:bodyPr/>
                    <a:lstStyle/>
                    <a:p>
                      <a:pPr algn="l" fontAlgn="b">
                        <a:buNone/>
                      </a:pPr>
                      <a:r>
                        <a:rPr lang="pl-PL" sz="1000" b="1" u="none" strike="noStrike" dirty="0">
                          <a:effectLst/>
                        </a:rPr>
                        <a:t>Wymiana źródła ciepła</a:t>
                      </a:r>
                      <a:endParaRPr lang="pl-PL" sz="1000" b="1" i="0" u="none" strike="noStrike" dirty="0">
                        <a:solidFill>
                          <a:srgbClr val="000000"/>
                        </a:solidFill>
                        <a:effectLst/>
                        <a:latin typeface="Calibri" panose="020F0502020204030204" pitchFamily="34" charset="0"/>
                      </a:endParaRPr>
                    </a:p>
                  </a:txBody>
                  <a:tcPr marL="4557" marR="4557" marT="4557" marB="0" anchor="ctr">
                    <a:solidFill>
                      <a:schemeClr val="accent1">
                        <a:lumMod val="40000"/>
                        <a:lumOff val="60000"/>
                      </a:schemeClr>
                    </a:solidFill>
                  </a:tcPr>
                </a:tc>
                <a:tc>
                  <a:txBody>
                    <a:bodyPr/>
                    <a:lstStyle/>
                    <a:p>
                      <a:pPr algn="ctr" fontAlgn="b">
                        <a:buNone/>
                      </a:pPr>
                      <a:r>
                        <a:rPr lang="pl-PL" sz="1100" b="1" u="none" strike="noStrike" dirty="0">
                          <a:effectLst/>
                        </a:rPr>
                        <a:t>x</a:t>
                      </a:r>
                      <a:endParaRPr lang="pl-PL" sz="1100" b="1" i="0" u="none" strike="noStrike" dirty="0">
                        <a:solidFill>
                          <a:srgbClr val="000000"/>
                        </a:solidFill>
                        <a:effectLst/>
                        <a:latin typeface="Calibri" panose="020F0502020204030204" pitchFamily="34" charset="0"/>
                      </a:endParaRPr>
                    </a:p>
                  </a:txBody>
                  <a:tcPr marL="4557" marR="4557" marT="4557" marB="0" anchor="ctr">
                    <a:solidFill>
                      <a:schemeClr val="accent1">
                        <a:lumMod val="40000"/>
                        <a:lumOff val="60000"/>
                      </a:schemeClr>
                    </a:solidFill>
                  </a:tcPr>
                </a:tc>
                <a:tc>
                  <a:txBody>
                    <a:bodyPr/>
                    <a:lstStyle/>
                    <a:p>
                      <a:pPr algn="ctr" fontAlgn="b">
                        <a:buNone/>
                      </a:pPr>
                      <a:r>
                        <a:rPr lang="pl-PL" sz="1100" b="1" u="none" strike="noStrike" dirty="0">
                          <a:effectLst/>
                        </a:rPr>
                        <a:t>x</a:t>
                      </a:r>
                      <a:endParaRPr lang="pl-PL" sz="1100" b="1" i="0" u="none" strike="noStrike" dirty="0">
                        <a:solidFill>
                          <a:srgbClr val="000000"/>
                        </a:solidFill>
                        <a:effectLst/>
                        <a:latin typeface="Calibri" panose="020F0502020204030204" pitchFamily="34" charset="0"/>
                      </a:endParaRPr>
                    </a:p>
                  </a:txBody>
                  <a:tcPr marL="4557" marR="4557" marT="4557" marB="0" anchor="ctr">
                    <a:solidFill>
                      <a:schemeClr val="accent1">
                        <a:lumMod val="40000"/>
                        <a:lumOff val="60000"/>
                      </a:schemeClr>
                    </a:solidFill>
                  </a:tcPr>
                </a:tc>
                <a:tc>
                  <a:txBody>
                    <a:bodyPr/>
                    <a:lstStyle/>
                    <a:p>
                      <a:pPr algn="ctr" fontAlgn="b">
                        <a:buNone/>
                      </a:pPr>
                      <a:r>
                        <a:rPr lang="pl-PL" sz="1100" b="1" u="none" strike="noStrike" dirty="0">
                          <a:effectLst/>
                        </a:rPr>
                        <a:t>x</a:t>
                      </a:r>
                      <a:endParaRPr lang="pl-PL" sz="1100" b="1" i="0" u="none" strike="noStrike" dirty="0">
                        <a:solidFill>
                          <a:srgbClr val="000000"/>
                        </a:solidFill>
                        <a:effectLst/>
                        <a:latin typeface="Calibri" panose="020F0502020204030204" pitchFamily="34" charset="0"/>
                      </a:endParaRPr>
                    </a:p>
                  </a:txBody>
                  <a:tcPr marL="4557" marR="4557" marT="4557" marB="0" anchor="ctr">
                    <a:solidFill>
                      <a:schemeClr val="accent1">
                        <a:lumMod val="40000"/>
                        <a:lumOff val="60000"/>
                      </a:schemeClr>
                    </a:solidFill>
                  </a:tcPr>
                </a:tc>
                <a:tc>
                  <a:txBody>
                    <a:bodyPr/>
                    <a:lstStyle/>
                    <a:p>
                      <a:pPr algn="ctr" fontAlgn="b">
                        <a:buNone/>
                      </a:pPr>
                      <a:r>
                        <a:rPr lang="pl-PL" sz="1100" b="1" u="none" strike="noStrike" dirty="0">
                          <a:effectLst/>
                        </a:rPr>
                        <a:t>x</a:t>
                      </a:r>
                      <a:endParaRPr lang="pl-PL" sz="1100" b="1" i="0" u="none" strike="noStrike" dirty="0">
                        <a:solidFill>
                          <a:srgbClr val="000000"/>
                        </a:solidFill>
                        <a:effectLst/>
                        <a:latin typeface="Calibri" panose="020F0502020204030204" pitchFamily="34" charset="0"/>
                      </a:endParaRPr>
                    </a:p>
                  </a:txBody>
                  <a:tcPr marL="4557" marR="4557" marT="4557" marB="0" anchor="ctr">
                    <a:solidFill>
                      <a:schemeClr val="accent1">
                        <a:lumMod val="40000"/>
                        <a:lumOff val="60000"/>
                      </a:schemeClr>
                    </a:solidFill>
                  </a:tcPr>
                </a:tc>
                <a:tc>
                  <a:txBody>
                    <a:bodyPr/>
                    <a:lstStyle/>
                    <a:p>
                      <a:pPr algn="ctr" fontAlgn="b">
                        <a:buNone/>
                      </a:pPr>
                      <a:r>
                        <a:rPr lang="pl-PL" sz="1100" b="1" u="none" strike="noStrike" dirty="0">
                          <a:effectLst/>
                        </a:rPr>
                        <a:t>x</a:t>
                      </a:r>
                      <a:endParaRPr lang="pl-PL" sz="1100" b="1" i="0" u="none" strike="noStrike" dirty="0">
                        <a:solidFill>
                          <a:srgbClr val="000000"/>
                        </a:solidFill>
                        <a:effectLst/>
                        <a:latin typeface="Calibri" panose="020F0502020204030204" pitchFamily="34" charset="0"/>
                      </a:endParaRPr>
                    </a:p>
                  </a:txBody>
                  <a:tcPr marL="4557" marR="4557" marT="4557" marB="0" anchor="ctr">
                    <a:solidFill>
                      <a:schemeClr val="accent1">
                        <a:lumMod val="40000"/>
                        <a:lumOff val="60000"/>
                      </a:schemeClr>
                    </a:solidFill>
                  </a:tcPr>
                </a:tc>
                <a:tc>
                  <a:txBody>
                    <a:bodyPr/>
                    <a:lstStyle/>
                    <a:p>
                      <a:pPr algn="ctr" fontAlgn="b">
                        <a:buNone/>
                      </a:pPr>
                      <a:r>
                        <a:rPr lang="pl-PL" sz="1100" b="1" u="none" strike="noStrike" dirty="0">
                          <a:effectLst/>
                        </a:rPr>
                        <a:t>x</a:t>
                      </a:r>
                      <a:endParaRPr lang="pl-PL" sz="1100" b="1" i="0" u="none" strike="noStrike" dirty="0">
                        <a:solidFill>
                          <a:srgbClr val="000000"/>
                        </a:solidFill>
                        <a:effectLst/>
                        <a:latin typeface="Calibri" panose="020F0502020204030204" pitchFamily="34" charset="0"/>
                      </a:endParaRPr>
                    </a:p>
                  </a:txBody>
                  <a:tcPr marL="4557" marR="4557" marT="4557" marB="0" anchor="ctr">
                    <a:solidFill>
                      <a:schemeClr val="accent1">
                        <a:lumMod val="40000"/>
                        <a:lumOff val="60000"/>
                      </a:schemeClr>
                    </a:solidFill>
                  </a:tcPr>
                </a:tc>
                <a:tc>
                  <a:txBody>
                    <a:bodyPr/>
                    <a:lstStyle/>
                    <a:p>
                      <a:pPr algn="ctr" fontAlgn="b">
                        <a:buNone/>
                      </a:pPr>
                      <a:r>
                        <a:rPr lang="pl-PL" sz="1100" b="1" u="none" strike="noStrike" dirty="0">
                          <a:effectLst/>
                        </a:rPr>
                        <a:t> </a:t>
                      </a:r>
                      <a:endParaRPr lang="pl-PL" sz="1100" b="1" i="0" u="none" strike="noStrike" dirty="0">
                        <a:solidFill>
                          <a:srgbClr val="000000"/>
                        </a:solidFill>
                        <a:effectLst/>
                        <a:latin typeface="Calibri" panose="020F0502020204030204" pitchFamily="34" charset="0"/>
                      </a:endParaRPr>
                    </a:p>
                  </a:txBody>
                  <a:tcPr marL="4557" marR="4557" marT="4557" marB="0" anchor="ctr">
                    <a:solidFill>
                      <a:schemeClr val="accent1">
                        <a:lumMod val="40000"/>
                        <a:lumOff val="60000"/>
                      </a:schemeClr>
                    </a:solidFill>
                  </a:tcPr>
                </a:tc>
                <a:tc>
                  <a:txBody>
                    <a:bodyPr/>
                    <a:lstStyle/>
                    <a:p>
                      <a:pPr algn="ctr" fontAlgn="b">
                        <a:buNone/>
                      </a:pPr>
                      <a:r>
                        <a:rPr lang="pl-PL" sz="1100" b="1" u="none" strike="noStrike">
                          <a:effectLst/>
                        </a:rPr>
                        <a:t> </a:t>
                      </a:r>
                      <a:endParaRPr lang="pl-PL" sz="1100" b="1" i="0" u="none" strike="noStrike">
                        <a:solidFill>
                          <a:srgbClr val="000000"/>
                        </a:solidFill>
                        <a:effectLst/>
                        <a:latin typeface="Calibri" panose="020F0502020204030204" pitchFamily="34" charset="0"/>
                      </a:endParaRPr>
                    </a:p>
                  </a:txBody>
                  <a:tcPr marL="4557" marR="4557" marT="4557" marB="0" anchor="ctr">
                    <a:solidFill>
                      <a:schemeClr val="accent1">
                        <a:lumMod val="40000"/>
                        <a:lumOff val="60000"/>
                      </a:schemeClr>
                    </a:solidFill>
                  </a:tcPr>
                </a:tc>
                <a:tc>
                  <a:txBody>
                    <a:bodyPr/>
                    <a:lstStyle/>
                    <a:p>
                      <a:pPr algn="ctr" fontAlgn="b">
                        <a:buNone/>
                      </a:pPr>
                      <a:r>
                        <a:rPr lang="pl-PL" sz="1100" b="1" u="none" strike="noStrike" dirty="0">
                          <a:effectLst/>
                        </a:rPr>
                        <a:t>x</a:t>
                      </a:r>
                      <a:endParaRPr lang="pl-PL" sz="1100" b="1" i="0" u="none" strike="noStrike" dirty="0">
                        <a:solidFill>
                          <a:srgbClr val="000000"/>
                        </a:solidFill>
                        <a:effectLst/>
                        <a:latin typeface="Calibri" panose="020F0502020204030204" pitchFamily="34" charset="0"/>
                      </a:endParaRPr>
                    </a:p>
                  </a:txBody>
                  <a:tcPr marL="4557" marR="4557" marT="4557" marB="0" anchor="ctr">
                    <a:solidFill>
                      <a:schemeClr val="accent1">
                        <a:lumMod val="40000"/>
                        <a:lumOff val="60000"/>
                      </a:schemeClr>
                    </a:solidFill>
                  </a:tcPr>
                </a:tc>
                <a:extLst>
                  <a:ext uri="{0D108BD9-81ED-4DB2-BD59-A6C34878D82A}">
                    <a16:rowId xmlns:a16="http://schemas.microsoft.com/office/drawing/2014/main" val="3197033992"/>
                  </a:ext>
                </a:extLst>
              </a:tr>
              <a:tr h="352541">
                <a:tc>
                  <a:txBody>
                    <a:bodyPr/>
                    <a:lstStyle/>
                    <a:p>
                      <a:pPr algn="l" fontAlgn="b">
                        <a:buNone/>
                      </a:pPr>
                      <a:r>
                        <a:rPr lang="pl-PL" sz="1000" b="1" u="none" strike="noStrike" dirty="0">
                          <a:effectLst/>
                        </a:rPr>
                        <a:t>Modernizacja instalacji c.o., c.w.u.</a:t>
                      </a:r>
                      <a:endParaRPr lang="pl-PL" sz="1000" b="1" i="0" u="none" strike="noStrike" dirty="0">
                        <a:solidFill>
                          <a:srgbClr val="000000"/>
                        </a:solidFill>
                        <a:effectLst/>
                        <a:latin typeface="Calibri" panose="020F0502020204030204" pitchFamily="34" charset="0"/>
                      </a:endParaRPr>
                    </a:p>
                  </a:txBody>
                  <a:tcPr marL="4557" marR="4557" marT="4557" marB="0" anchor="ctr">
                    <a:solidFill>
                      <a:schemeClr val="accent1">
                        <a:lumMod val="40000"/>
                        <a:lumOff val="60000"/>
                      </a:schemeClr>
                    </a:solidFill>
                  </a:tcPr>
                </a:tc>
                <a:tc>
                  <a:txBody>
                    <a:bodyPr/>
                    <a:lstStyle/>
                    <a:p>
                      <a:pPr algn="ctr" fontAlgn="b">
                        <a:buNone/>
                      </a:pPr>
                      <a:r>
                        <a:rPr lang="pl-PL" sz="1100" b="1" u="none" strike="noStrike" dirty="0">
                          <a:effectLst/>
                        </a:rPr>
                        <a:t>x</a:t>
                      </a:r>
                      <a:endParaRPr lang="pl-PL" sz="1100" b="1" i="0" u="none" strike="noStrike" dirty="0">
                        <a:solidFill>
                          <a:srgbClr val="000000"/>
                        </a:solidFill>
                        <a:effectLst/>
                        <a:latin typeface="Calibri" panose="020F0502020204030204" pitchFamily="34" charset="0"/>
                      </a:endParaRPr>
                    </a:p>
                  </a:txBody>
                  <a:tcPr marL="4557" marR="4557" marT="4557" marB="0" anchor="ctr">
                    <a:solidFill>
                      <a:schemeClr val="accent1">
                        <a:lumMod val="40000"/>
                        <a:lumOff val="60000"/>
                      </a:schemeClr>
                    </a:solidFill>
                  </a:tcPr>
                </a:tc>
                <a:tc>
                  <a:txBody>
                    <a:bodyPr/>
                    <a:lstStyle/>
                    <a:p>
                      <a:pPr algn="ctr" fontAlgn="b">
                        <a:buNone/>
                      </a:pPr>
                      <a:r>
                        <a:rPr lang="pl-PL" sz="1100" b="1" u="none" strike="noStrike" dirty="0">
                          <a:effectLst/>
                        </a:rPr>
                        <a:t>x</a:t>
                      </a:r>
                      <a:endParaRPr lang="pl-PL" sz="1100" b="1" i="0" u="none" strike="noStrike" dirty="0">
                        <a:solidFill>
                          <a:srgbClr val="000000"/>
                        </a:solidFill>
                        <a:effectLst/>
                        <a:latin typeface="Calibri" panose="020F0502020204030204" pitchFamily="34" charset="0"/>
                      </a:endParaRPr>
                    </a:p>
                  </a:txBody>
                  <a:tcPr marL="4557" marR="4557" marT="4557" marB="0" anchor="ctr">
                    <a:solidFill>
                      <a:schemeClr val="accent1">
                        <a:lumMod val="40000"/>
                        <a:lumOff val="60000"/>
                      </a:schemeClr>
                    </a:solidFill>
                  </a:tcPr>
                </a:tc>
                <a:tc>
                  <a:txBody>
                    <a:bodyPr/>
                    <a:lstStyle/>
                    <a:p>
                      <a:pPr algn="ctr" fontAlgn="b">
                        <a:buNone/>
                      </a:pPr>
                      <a:r>
                        <a:rPr lang="pl-PL" sz="1100" b="1" u="none" strike="noStrike" dirty="0">
                          <a:effectLst/>
                        </a:rPr>
                        <a:t>x</a:t>
                      </a:r>
                      <a:endParaRPr lang="pl-PL" sz="1100" b="1" i="0" u="none" strike="noStrike" dirty="0">
                        <a:solidFill>
                          <a:srgbClr val="000000"/>
                        </a:solidFill>
                        <a:effectLst/>
                        <a:latin typeface="Calibri" panose="020F0502020204030204" pitchFamily="34" charset="0"/>
                      </a:endParaRPr>
                    </a:p>
                  </a:txBody>
                  <a:tcPr marL="4557" marR="4557" marT="4557" marB="0" anchor="ctr">
                    <a:solidFill>
                      <a:schemeClr val="accent1">
                        <a:lumMod val="40000"/>
                        <a:lumOff val="60000"/>
                      </a:schemeClr>
                    </a:solidFill>
                  </a:tcPr>
                </a:tc>
                <a:tc>
                  <a:txBody>
                    <a:bodyPr/>
                    <a:lstStyle/>
                    <a:p>
                      <a:pPr algn="ctr" fontAlgn="b">
                        <a:buNone/>
                      </a:pPr>
                      <a:r>
                        <a:rPr lang="pl-PL" sz="1100" b="1" u="none" strike="noStrike" dirty="0">
                          <a:effectLst/>
                        </a:rPr>
                        <a:t> </a:t>
                      </a:r>
                      <a:endParaRPr lang="pl-PL" sz="1100" b="1" i="0" u="none" strike="noStrike" dirty="0">
                        <a:solidFill>
                          <a:srgbClr val="000000"/>
                        </a:solidFill>
                        <a:effectLst/>
                        <a:latin typeface="Calibri" panose="020F0502020204030204" pitchFamily="34" charset="0"/>
                      </a:endParaRPr>
                    </a:p>
                  </a:txBody>
                  <a:tcPr marL="4557" marR="4557" marT="4557" marB="0" anchor="ctr">
                    <a:solidFill>
                      <a:schemeClr val="accent1">
                        <a:lumMod val="40000"/>
                        <a:lumOff val="60000"/>
                      </a:schemeClr>
                    </a:solidFill>
                  </a:tcPr>
                </a:tc>
                <a:tc>
                  <a:txBody>
                    <a:bodyPr/>
                    <a:lstStyle/>
                    <a:p>
                      <a:pPr algn="ctr" fontAlgn="b">
                        <a:buNone/>
                      </a:pPr>
                      <a:r>
                        <a:rPr lang="pl-PL" sz="1100" b="1" u="none" strike="noStrike" dirty="0">
                          <a:effectLst/>
                        </a:rPr>
                        <a:t> </a:t>
                      </a:r>
                      <a:endParaRPr lang="pl-PL" sz="1100" b="1" i="0" u="none" strike="noStrike" dirty="0">
                        <a:solidFill>
                          <a:srgbClr val="000000"/>
                        </a:solidFill>
                        <a:effectLst/>
                        <a:latin typeface="Calibri" panose="020F0502020204030204" pitchFamily="34" charset="0"/>
                      </a:endParaRPr>
                    </a:p>
                  </a:txBody>
                  <a:tcPr marL="4557" marR="4557" marT="4557" marB="0" anchor="ctr">
                    <a:solidFill>
                      <a:schemeClr val="accent1">
                        <a:lumMod val="40000"/>
                        <a:lumOff val="60000"/>
                      </a:schemeClr>
                    </a:solidFill>
                  </a:tcPr>
                </a:tc>
                <a:tc>
                  <a:txBody>
                    <a:bodyPr/>
                    <a:lstStyle/>
                    <a:p>
                      <a:pPr algn="ctr" fontAlgn="b">
                        <a:buNone/>
                      </a:pPr>
                      <a:r>
                        <a:rPr lang="pl-PL" sz="1100" b="1" u="none" strike="noStrike" dirty="0">
                          <a:effectLst/>
                        </a:rPr>
                        <a:t>x</a:t>
                      </a:r>
                      <a:endParaRPr lang="pl-PL" sz="1100" b="1" i="0" u="none" strike="noStrike" dirty="0">
                        <a:solidFill>
                          <a:srgbClr val="000000"/>
                        </a:solidFill>
                        <a:effectLst/>
                        <a:latin typeface="Calibri" panose="020F0502020204030204" pitchFamily="34" charset="0"/>
                      </a:endParaRPr>
                    </a:p>
                  </a:txBody>
                  <a:tcPr marL="4557" marR="4557" marT="4557" marB="0" anchor="ctr">
                    <a:solidFill>
                      <a:schemeClr val="accent1">
                        <a:lumMod val="40000"/>
                        <a:lumOff val="60000"/>
                      </a:schemeClr>
                    </a:solidFill>
                  </a:tcPr>
                </a:tc>
                <a:tc>
                  <a:txBody>
                    <a:bodyPr/>
                    <a:lstStyle/>
                    <a:p>
                      <a:pPr algn="ctr" fontAlgn="b">
                        <a:buNone/>
                      </a:pPr>
                      <a:r>
                        <a:rPr lang="pl-PL" sz="1100" b="1" u="none" strike="noStrike">
                          <a:effectLst/>
                        </a:rPr>
                        <a:t> </a:t>
                      </a:r>
                      <a:endParaRPr lang="pl-PL" sz="1100" b="1" i="0" u="none" strike="noStrike">
                        <a:solidFill>
                          <a:srgbClr val="000000"/>
                        </a:solidFill>
                        <a:effectLst/>
                        <a:latin typeface="Calibri" panose="020F0502020204030204" pitchFamily="34" charset="0"/>
                      </a:endParaRPr>
                    </a:p>
                  </a:txBody>
                  <a:tcPr marL="4557" marR="4557" marT="4557" marB="0" anchor="ctr">
                    <a:solidFill>
                      <a:schemeClr val="accent1">
                        <a:lumMod val="40000"/>
                        <a:lumOff val="60000"/>
                      </a:schemeClr>
                    </a:solidFill>
                  </a:tcPr>
                </a:tc>
                <a:tc>
                  <a:txBody>
                    <a:bodyPr/>
                    <a:lstStyle/>
                    <a:p>
                      <a:pPr algn="ctr" fontAlgn="b">
                        <a:buNone/>
                      </a:pPr>
                      <a:r>
                        <a:rPr lang="pl-PL" sz="1100" b="1" u="none" strike="noStrike" dirty="0">
                          <a:effectLst/>
                        </a:rPr>
                        <a:t> </a:t>
                      </a:r>
                      <a:endParaRPr lang="pl-PL" sz="1100" b="1" i="0" u="none" strike="noStrike" dirty="0">
                        <a:solidFill>
                          <a:srgbClr val="000000"/>
                        </a:solidFill>
                        <a:effectLst/>
                        <a:latin typeface="Calibri" panose="020F0502020204030204" pitchFamily="34" charset="0"/>
                      </a:endParaRPr>
                    </a:p>
                  </a:txBody>
                  <a:tcPr marL="4557" marR="4557" marT="4557" marB="0" anchor="ctr">
                    <a:solidFill>
                      <a:schemeClr val="accent1">
                        <a:lumMod val="40000"/>
                        <a:lumOff val="60000"/>
                      </a:schemeClr>
                    </a:solidFill>
                  </a:tcPr>
                </a:tc>
                <a:tc>
                  <a:txBody>
                    <a:bodyPr/>
                    <a:lstStyle/>
                    <a:p>
                      <a:pPr algn="ctr" fontAlgn="b">
                        <a:buNone/>
                      </a:pPr>
                      <a:r>
                        <a:rPr lang="pl-PL" sz="1100" b="1" u="none" strike="noStrike" dirty="0">
                          <a:effectLst/>
                        </a:rPr>
                        <a:t> </a:t>
                      </a:r>
                      <a:endParaRPr lang="pl-PL" sz="1100" b="1" i="0" u="none" strike="noStrike" dirty="0">
                        <a:solidFill>
                          <a:srgbClr val="000000"/>
                        </a:solidFill>
                        <a:effectLst/>
                        <a:latin typeface="Calibri" panose="020F0502020204030204" pitchFamily="34" charset="0"/>
                      </a:endParaRPr>
                    </a:p>
                  </a:txBody>
                  <a:tcPr marL="4557" marR="4557" marT="4557" marB="0" anchor="ctr">
                    <a:solidFill>
                      <a:schemeClr val="accent1">
                        <a:lumMod val="40000"/>
                        <a:lumOff val="60000"/>
                      </a:schemeClr>
                    </a:solidFill>
                  </a:tcPr>
                </a:tc>
                <a:extLst>
                  <a:ext uri="{0D108BD9-81ED-4DB2-BD59-A6C34878D82A}">
                    <a16:rowId xmlns:a16="http://schemas.microsoft.com/office/drawing/2014/main" val="2220451331"/>
                  </a:ext>
                </a:extLst>
              </a:tr>
              <a:tr h="300180">
                <a:tc>
                  <a:txBody>
                    <a:bodyPr/>
                    <a:lstStyle/>
                    <a:p>
                      <a:pPr algn="l" fontAlgn="b">
                        <a:buNone/>
                      </a:pPr>
                      <a:r>
                        <a:rPr lang="pl-PL" sz="1000" b="1" u="none" strike="noStrike" dirty="0">
                          <a:effectLst/>
                        </a:rPr>
                        <a:t>Kolektory słoneczne</a:t>
                      </a:r>
                      <a:endParaRPr lang="pl-PL" sz="1000" b="1" i="0" u="none" strike="noStrike" dirty="0">
                        <a:solidFill>
                          <a:srgbClr val="000000"/>
                        </a:solidFill>
                        <a:effectLst/>
                        <a:latin typeface="Calibri" panose="020F0502020204030204" pitchFamily="34" charset="0"/>
                      </a:endParaRPr>
                    </a:p>
                  </a:txBody>
                  <a:tcPr marL="4557" marR="4557" marT="4557" marB="0" anchor="ctr">
                    <a:solidFill>
                      <a:schemeClr val="accent1">
                        <a:lumMod val="40000"/>
                        <a:lumOff val="60000"/>
                      </a:schemeClr>
                    </a:solidFill>
                  </a:tcPr>
                </a:tc>
                <a:tc>
                  <a:txBody>
                    <a:bodyPr/>
                    <a:lstStyle/>
                    <a:p>
                      <a:pPr algn="ctr" fontAlgn="b">
                        <a:buNone/>
                      </a:pPr>
                      <a:r>
                        <a:rPr lang="pl-PL" sz="1100" b="1" u="none" strike="noStrike" dirty="0">
                          <a:effectLst/>
                        </a:rPr>
                        <a:t>x </a:t>
                      </a:r>
                      <a:endParaRPr lang="pl-PL" sz="1100" b="1" i="0" u="none" strike="noStrike" dirty="0">
                        <a:solidFill>
                          <a:srgbClr val="000000"/>
                        </a:solidFill>
                        <a:effectLst/>
                        <a:latin typeface="Calibri" panose="020F0502020204030204" pitchFamily="34" charset="0"/>
                      </a:endParaRPr>
                    </a:p>
                  </a:txBody>
                  <a:tcPr marL="4557" marR="4557" marT="4557" marB="0" anchor="ctr">
                    <a:solidFill>
                      <a:schemeClr val="accent1">
                        <a:lumMod val="40000"/>
                        <a:lumOff val="60000"/>
                      </a:schemeClr>
                    </a:solidFill>
                  </a:tcPr>
                </a:tc>
                <a:tc>
                  <a:txBody>
                    <a:bodyPr/>
                    <a:lstStyle/>
                    <a:p>
                      <a:pPr algn="ctr" fontAlgn="b">
                        <a:buNone/>
                      </a:pPr>
                      <a:r>
                        <a:rPr lang="pl-PL" sz="1100" b="1" u="none" strike="noStrike" dirty="0">
                          <a:effectLst/>
                        </a:rPr>
                        <a:t>x </a:t>
                      </a:r>
                      <a:endParaRPr lang="pl-PL" sz="1100" b="1" i="0" u="none" strike="noStrike" dirty="0">
                        <a:solidFill>
                          <a:srgbClr val="000000"/>
                        </a:solidFill>
                        <a:effectLst/>
                        <a:latin typeface="Calibri" panose="020F0502020204030204" pitchFamily="34" charset="0"/>
                      </a:endParaRPr>
                    </a:p>
                  </a:txBody>
                  <a:tcPr marL="4557" marR="4557" marT="4557" marB="0" anchor="ctr">
                    <a:solidFill>
                      <a:schemeClr val="accent1">
                        <a:lumMod val="40000"/>
                        <a:lumOff val="60000"/>
                      </a:schemeClr>
                    </a:solidFill>
                  </a:tcPr>
                </a:tc>
                <a:tc>
                  <a:txBody>
                    <a:bodyPr/>
                    <a:lstStyle/>
                    <a:p>
                      <a:pPr algn="ctr" fontAlgn="b">
                        <a:buNone/>
                      </a:pPr>
                      <a:r>
                        <a:rPr lang="pl-PL" sz="1100" b="1" u="none" strike="noStrike" dirty="0">
                          <a:effectLst/>
                        </a:rPr>
                        <a:t>x</a:t>
                      </a:r>
                      <a:endParaRPr lang="pl-PL" sz="1100" b="1" i="0" u="none" strike="noStrike" dirty="0">
                        <a:solidFill>
                          <a:srgbClr val="000000"/>
                        </a:solidFill>
                        <a:effectLst/>
                        <a:latin typeface="Calibri" panose="020F0502020204030204" pitchFamily="34" charset="0"/>
                      </a:endParaRPr>
                    </a:p>
                  </a:txBody>
                  <a:tcPr marL="4557" marR="4557" marT="4557" marB="0" anchor="ctr">
                    <a:solidFill>
                      <a:schemeClr val="accent1">
                        <a:lumMod val="40000"/>
                        <a:lumOff val="60000"/>
                      </a:schemeClr>
                    </a:solidFill>
                  </a:tcPr>
                </a:tc>
                <a:tc>
                  <a:txBody>
                    <a:bodyPr/>
                    <a:lstStyle/>
                    <a:p>
                      <a:pPr algn="ctr" fontAlgn="b">
                        <a:buNone/>
                      </a:pPr>
                      <a:r>
                        <a:rPr lang="pl-PL" sz="1100" b="1" u="none" strike="noStrike" dirty="0">
                          <a:effectLst/>
                        </a:rPr>
                        <a:t> </a:t>
                      </a:r>
                      <a:endParaRPr lang="pl-PL" sz="1100" b="1" i="0" u="none" strike="noStrike" dirty="0">
                        <a:solidFill>
                          <a:srgbClr val="000000"/>
                        </a:solidFill>
                        <a:effectLst/>
                        <a:latin typeface="Calibri" panose="020F0502020204030204" pitchFamily="34" charset="0"/>
                      </a:endParaRPr>
                    </a:p>
                  </a:txBody>
                  <a:tcPr marL="4557" marR="4557" marT="4557" marB="0" anchor="ctr">
                    <a:solidFill>
                      <a:schemeClr val="accent1">
                        <a:lumMod val="40000"/>
                        <a:lumOff val="60000"/>
                      </a:schemeClr>
                    </a:solidFill>
                  </a:tcPr>
                </a:tc>
                <a:tc>
                  <a:txBody>
                    <a:bodyPr/>
                    <a:lstStyle/>
                    <a:p>
                      <a:pPr algn="ctr" fontAlgn="b">
                        <a:buNone/>
                      </a:pPr>
                      <a:r>
                        <a:rPr lang="pl-PL" sz="1100" b="1" u="none" strike="noStrike" dirty="0">
                          <a:effectLst/>
                        </a:rPr>
                        <a:t> </a:t>
                      </a:r>
                      <a:endParaRPr lang="pl-PL" sz="1100" b="1" i="0" u="none" strike="noStrike" dirty="0">
                        <a:solidFill>
                          <a:srgbClr val="000000"/>
                        </a:solidFill>
                        <a:effectLst/>
                        <a:latin typeface="Calibri" panose="020F0502020204030204" pitchFamily="34" charset="0"/>
                      </a:endParaRPr>
                    </a:p>
                  </a:txBody>
                  <a:tcPr marL="4557" marR="4557" marT="4557" marB="0" anchor="ctr">
                    <a:solidFill>
                      <a:schemeClr val="accent1">
                        <a:lumMod val="40000"/>
                        <a:lumOff val="60000"/>
                      </a:schemeClr>
                    </a:solidFill>
                  </a:tcPr>
                </a:tc>
                <a:tc>
                  <a:txBody>
                    <a:bodyPr/>
                    <a:lstStyle/>
                    <a:p>
                      <a:pPr algn="ctr" fontAlgn="b">
                        <a:buNone/>
                      </a:pPr>
                      <a:r>
                        <a:rPr lang="pl-PL" sz="1100" b="1" u="none" strike="noStrike" dirty="0">
                          <a:effectLst/>
                        </a:rPr>
                        <a:t> </a:t>
                      </a:r>
                      <a:endParaRPr lang="pl-PL" sz="1100" b="1" i="0" u="none" strike="noStrike" dirty="0">
                        <a:solidFill>
                          <a:srgbClr val="000000"/>
                        </a:solidFill>
                        <a:effectLst/>
                        <a:latin typeface="Calibri" panose="020F0502020204030204" pitchFamily="34" charset="0"/>
                      </a:endParaRPr>
                    </a:p>
                  </a:txBody>
                  <a:tcPr marL="4557" marR="4557" marT="4557" marB="0" anchor="ctr">
                    <a:solidFill>
                      <a:schemeClr val="accent1">
                        <a:lumMod val="40000"/>
                        <a:lumOff val="60000"/>
                      </a:schemeClr>
                    </a:solidFill>
                  </a:tcPr>
                </a:tc>
                <a:tc>
                  <a:txBody>
                    <a:bodyPr/>
                    <a:lstStyle/>
                    <a:p>
                      <a:pPr algn="ctr" fontAlgn="b">
                        <a:buNone/>
                      </a:pPr>
                      <a:r>
                        <a:rPr lang="pl-PL" sz="1100" b="1" u="none" strike="noStrike" dirty="0">
                          <a:effectLst/>
                        </a:rPr>
                        <a:t>x</a:t>
                      </a:r>
                      <a:endParaRPr lang="pl-PL" sz="1100" b="1" i="0" u="none" strike="noStrike" dirty="0">
                        <a:solidFill>
                          <a:srgbClr val="000000"/>
                        </a:solidFill>
                        <a:effectLst/>
                        <a:latin typeface="Calibri" panose="020F0502020204030204" pitchFamily="34" charset="0"/>
                      </a:endParaRPr>
                    </a:p>
                  </a:txBody>
                  <a:tcPr marL="4557" marR="4557" marT="4557" marB="0" anchor="ctr">
                    <a:solidFill>
                      <a:schemeClr val="accent1">
                        <a:lumMod val="40000"/>
                        <a:lumOff val="60000"/>
                      </a:schemeClr>
                    </a:solidFill>
                  </a:tcPr>
                </a:tc>
                <a:tc>
                  <a:txBody>
                    <a:bodyPr/>
                    <a:lstStyle/>
                    <a:p>
                      <a:pPr algn="ctr" fontAlgn="b">
                        <a:buNone/>
                      </a:pPr>
                      <a:r>
                        <a:rPr lang="pl-PL" sz="1100" b="1" u="none" strike="noStrike">
                          <a:effectLst/>
                        </a:rPr>
                        <a:t> </a:t>
                      </a:r>
                      <a:endParaRPr lang="pl-PL" sz="1100" b="1" i="0" u="none" strike="noStrike">
                        <a:solidFill>
                          <a:srgbClr val="000000"/>
                        </a:solidFill>
                        <a:effectLst/>
                        <a:latin typeface="Calibri" panose="020F0502020204030204" pitchFamily="34" charset="0"/>
                      </a:endParaRPr>
                    </a:p>
                  </a:txBody>
                  <a:tcPr marL="4557" marR="4557" marT="4557" marB="0" anchor="ctr">
                    <a:solidFill>
                      <a:schemeClr val="accent1">
                        <a:lumMod val="40000"/>
                        <a:lumOff val="60000"/>
                      </a:schemeClr>
                    </a:solidFill>
                  </a:tcPr>
                </a:tc>
                <a:tc>
                  <a:txBody>
                    <a:bodyPr/>
                    <a:lstStyle/>
                    <a:p>
                      <a:pPr algn="ctr" fontAlgn="b">
                        <a:buNone/>
                      </a:pPr>
                      <a:r>
                        <a:rPr lang="pl-PL" sz="1100" b="1" u="none" strike="noStrike" dirty="0">
                          <a:effectLst/>
                        </a:rPr>
                        <a:t> </a:t>
                      </a:r>
                      <a:endParaRPr lang="pl-PL" sz="1100" b="1" i="0" u="none" strike="noStrike" dirty="0">
                        <a:solidFill>
                          <a:srgbClr val="000000"/>
                        </a:solidFill>
                        <a:effectLst/>
                        <a:latin typeface="Calibri" panose="020F0502020204030204" pitchFamily="34" charset="0"/>
                      </a:endParaRPr>
                    </a:p>
                  </a:txBody>
                  <a:tcPr marL="4557" marR="4557" marT="4557" marB="0" anchor="ctr">
                    <a:solidFill>
                      <a:schemeClr val="accent1">
                        <a:lumMod val="40000"/>
                        <a:lumOff val="60000"/>
                      </a:schemeClr>
                    </a:solidFill>
                  </a:tcPr>
                </a:tc>
                <a:extLst>
                  <a:ext uri="{0D108BD9-81ED-4DB2-BD59-A6C34878D82A}">
                    <a16:rowId xmlns:a16="http://schemas.microsoft.com/office/drawing/2014/main" val="1484654389"/>
                  </a:ext>
                </a:extLst>
              </a:tr>
              <a:tr h="250888">
                <a:tc>
                  <a:txBody>
                    <a:bodyPr/>
                    <a:lstStyle/>
                    <a:p>
                      <a:pPr algn="l" fontAlgn="b">
                        <a:buNone/>
                      </a:pPr>
                      <a:r>
                        <a:rPr lang="pl-PL" sz="1000" b="1" u="none" strike="noStrike" dirty="0">
                          <a:effectLst/>
                        </a:rPr>
                        <a:t>Stolarka okienna</a:t>
                      </a:r>
                    </a:p>
                  </a:txBody>
                  <a:tcPr marL="4557" marR="4557" marT="4557" marB="0" anchor="ctr">
                    <a:solidFill>
                      <a:schemeClr val="accent1">
                        <a:lumMod val="40000"/>
                        <a:lumOff val="60000"/>
                      </a:schemeClr>
                    </a:solidFill>
                  </a:tcPr>
                </a:tc>
                <a:tc>
                  <a:txBody>
                    <a:bodyPr/>
                    <a:lstStyle/>
                    <a:p>
                      <a:pPr algn="ctr" fontAlgn="b">
                        <a:buNone/>
                      </a:pPr>
                      <a:r>
                        <a:rPr lang="pl-PL" sz="1100" b="1" u="none" strike="noStrike" dirty="0">
                          <a:effectLst/>
                        </a:rPr>
                        <a:t>x</a:t>
                      </a:r>
                      <a:endParaRPr lang="pl-PL" sz="1100" b="1" i="0" u="none" strike="noStrike" dirty="0">
                        <a:solidFill>
                          <a:srgbClr val="000000"/>
                        </a:solidFill>
                        <a:effectLst/>
                        <a:latin typeface="Calibri" panose="020F0502020204030204" pitchFamily="34" charset="0"/>
                      </a:endParaRPr>
                    </a:p>
                  </a:txBody>
                  <a:tcPr marL="4557" marR="4557" marT="4557" marB="0" anchor="ctr">
                    <a:solidFill>
                      <a:schemeClr val="accent1">
                        <a:lumMod val="40000"/>
                        <a:lumOff val="60000"/>
                      </a:schemeClr>
                    </a:solidFill>
                  </a:tcPr>
                </a:tc>
                <a:tc>
                  <a:txBody>
                    <a:bodyPr/>
                    <a:lstStyle/>
                    <a:p>
                      <a:pPr algn="ctr" fontAlgn="b">
                        <a:buNone/>
                      </a:pPr>
                      <a:r>
                        <a:rPr lang="pl-PL" sz="1100" b="1" u="none" strike="noStrike" dirty="0">
                          <a:effectLst/>
                        </a:rPr>
                        <a:t>x</a:t>
                      </a:r>
                      <a:endParaRPr lang="pl-PL" sz="1100" b="1" i="0" u="none" strike="noStrike" dirty="0">
                        <a:solidFill>
                          <a:srgbClr val="000000"/>
                        </a:solidFill>
                        <a:effectLst/>
                        <a:latin typeface="Calibri" panose="020F0502020204030204" pitchFamily="34" charset="0"/>
                      </a:endParaRPr>
                    </a:p>
                  </a:txBody>
                  <a:tcPr marL="4557" marR="4557" marT="4557" marB="0" anchor="ctr">
                    <a:solidFill>
                      <a:schemeClr val="accent1">
                        <a:lumMod val="40000"/>
                        <a:lumOff val="60000"/>
                      </a:schemeClr>
                    </a:solidFill>
                  </a:tcPr>
                </a:tc>
                <a:tc>
                  <a:txBody>
                    <a:bodyPr/>
                    <a:lstStyle/>
                    <a:p>
                      <a:pPr algn="ctr" fontAlgn="b">
                        <a:buNone/>
                      </a:pPr>
                      <a:r>
                        <a:rPr lang="pl-PL" sz="1100" b="1" u="none" strike="noStrike" dirty="0">
                          <a:effectLst/>
                        </a:rPr>
                        <a:t>x</a:t>
                      </a:r>
                      <a:endParaRPr lang="pl-PL" sz="1100" b="1" i="0" u="none" strike="noStrike" dirty="0">
                        <a:solidFill>
                          <a:srgbClr val="000000"/>
                        </a:solidFill>
                        <a:effectLst/>
                        <a:latin typeface="Calibri" panose="020F0502020204030204" pitchFamily="34" charset="0"/>
                      </a:endParaRPr>
                    </a:p>
                  </a:txBody>
                  <a:tcPr marL="4557" marR="4557" marT="4557" marB="0" anchor="ctr">
                    <a:solidFill>
                      <a:schemeClr val="accent1">
                        <a:lumMod val="40000"/>
                        <a:lumOff val="60000"/>
                      </a:schemeClr>
                    </a:solidFill>
                  </a:tcPr>
                </a:tc>
                <a:tc>
                  <a:txBody>
                    <a:bodyPr/>
                    <a:lstStyle/>
                    <a:p>
                      <a:pPr algn="ctr" fontAlgn="b">
                        <a:buNone/>
                      </a:pPr>
                      <a:r>
                        <a:rPr lang="pl-PL" sz="1100" b="1" u="none" strike="noStrike" dirty="0">
                          <a:effectLst/>
                        </a:rPr>
                        <a:t> </a:t>
                      </a:r>
                      <a:endParaRPr lang="pl-PL" sz="1100" b="1" i="0" u="none" strike="noStrike" dirty="0">
                        <a:solidFill>
                          <a:srgbClr val="000000"/>
                        </a:solidFill>
                        <a:effectLst/>
                        <a:latin typeface="Calibri" panose="020F0502020204030204" pitchFamily="34" charset="0"/>
                      </a:endParaRPr>
                    </a:p>
                  </a:txBody>
                  <a:tcPr marL="4557" marR="4557" marT="4557" marB="0" anchor="ctr">
                    <a:solidFill>
                      <a:schemeClr val="accent1">
                        <a:lumMod val="40000"/>
                        <a:lumOff val="60000"/>
                      </a:schemeClr>
                    </a:solidFill>
                  </a:tcPr>
                </a:tc>
                <a:tc>
                  <a:txBody>
                    <a:bodyPr/>
                    <a:lstStyle/>
                    <a:p>
                      <a:pPr algn="ctr" fontAlgn="b">
                        <a:buNone/>
                      </a:pPr>
                      <a:r>
                        <a:rPr lang="pl-PL" sz="1100" b="1" u="none" strike="noStrike">
                          <a:effectLst/>
                        </a:rPr>
                        <a:t> </a:t>
                      </a:r>
                      <a:endParaRPr lang="pl-PL" sz="1100" b="1" i="0" u="none" strike="noStrike">
                        <a:solidFill>
                          <a:srgbClr val="000000"/>
                        </a:solidFill>
                        <a:effectLst/>
                        <a:latin typeface="Calibri" panose="020F0502020204030204" pitchFamily="34" charset="0"/>
                      </a:endParaRPr>
                    </a:p>
                  </a:txBody>
                  <a:tcPr marL="4557" marR="4557" marT="4557" marB="0" anchor="ctr">
                    <a:solidFill>
                      <a:schemeClr val="accent1">
                        <a:lumMod val="40000"/>
                        <a:lumOff val="60000"/>
                      </a:schemeClr>
                    </a:solidFill>
                  </a:tcPr>
                </a:tc>
                <a:tc>
                  <a:txBody>
                    <a:bodyPr/>
                    <a:lstStyle/>
                    <a:p>
                      <a:pPr algn="ctr" fontAlgn="b">
                        <a:buNone/>
                      </a:pPr>
                      <a:r>
                        <a:rPr lang="pl-PL" sz="1100" b="1" u="none" strike="noStrike" dirty="0">
                          <a:effectLst/>
                        </a:rPr>
                        <a:t> </a:t>
                      </a:r>
                      <a:endParaRPr lang="pl-PL" sz="1100" b="1" i="0" u="none" strike="noStrike" dirty="0">
                        <a:solidFill>
                          <a:srgbClr val="000000"/>
                        </a:solidFill>
                        <a:effectLst/>
                        <a:latin typeface="Calibri" panose="020F0502020204030204" pitchFamily="34" charset="0"/>
                      </a:endParaRPr>
                    </a:p>
                  </a:txBody>
                  <a:tcPr marL="4557" marR="4557" marT="4557" marB="0" anchor="ctr">
                    <a:solidFill>
                      <a:schemeClr val="accent1">
                        <a:lumMod val="40000"/>
                        <a:lumOff val="60000"/>
                      </a:schemeClr>
                    </a:solidFill>
                  </a:tcPr>
                </a:tc>
                <a:tc>
                  <a:txBody>
                    <a:bodyPr/>
                    <a:lstStyle/>
                    <a:p>
                      <a:pPr algn="ctr" fontAlgn="b">
                        <a:buNone/>
                      </a:pPr>
                      <a:r>
                        <a:rPr lang="pl-PL" sz="1100" b="1" u="none" strike="noStrike" dirty="0">
                          <a:effectLst/>
                        </a:rPr>
                        <a:t> </a:t>
                      </a:r>
                      <a:endParaRPr lang="pl-PL" sz="1100" b="1" i="0" u="none" strike="noStrike" dirty="0">
                        <a:solidFill>
                          <a:srgbClr val="000000"/>
                        </a:solidFill>
                        <a:effectLst/>
                        <a:latin typeface="Calibri" panose="020F0502020204030204" pitchFamily="34" charset="0"/>
                      </a:endParaRPr>
                    </a:p>
                  </a:txBody>
                  <a:tcPr marL="4557" marR="4557" marT="4557" marB="0" anchor="ctr">
                    <a:solidFill>
                      <a:schemeClr val="accent1">
                        <a:lumMod val="40000"/>
                        <a:lumOff val="60000"/>
                      </a:schemeClr>
                    </a:solidFill>
                  </a:tcPr>
                </a:tc>
                <a:tc>
                  <a:txBody>
                    <a:bodyPr/>
                    <a:lstStyle/>
                    <a:p>
                      <a:pPr algn="ctr" fontAlgn="b">
                        <a:buNone/>
                      </a:pPr>
                      <a:r>
                        <a:rPr lang="pl-PL" sz="1100" b="1" u="none" strike="noStrike">
                          <a:effectLst/>
                        </a:rPr>
                        <a:t>x</a:t>
                      </a:r>
                      <a:endParaRPr lang="pl-PL" sz="1100" b="1" i="0" u="none" strike="noStrike">
                        <a:solidFill>
                          <a:srgbClr val="000000"/>
                        </a:solidFill>
                        <a:effectLst/>
                        <a:latin typeface="Calibri" panose="020F0502020204030204" pitchFamily="34" charset="0"/>
                      </a:endParaRPr>
                    </a:p>
                  </a:txBody>
                  <a:tcPr marL="4557" marR="4557" marT="4557" marB="0" anchor="ctr">
                    <a:solidFill>
                      <a:schemeClr val="accent1">
                        <a:lumMod val="40000"/>
                        <a:lumOff val="60000"/>
                      </a:schemeClr>
                    </a:solidFill>
                  </a:tcPr>
                </a:tc>
                <a:tc>
                  <a:txBody>
                    <a:bodyPr/>
                    <a:lstStyle/>
                    <a:p>
                      <a:pPr algn="ctr" fontAlgn="b">
                        <a:buNone/>
                      </a:pPr>
                      <a:r>
                        <a:rPr lang="pl-PL" sz="1100" b="1" u="none" strike="noStrike" dirty="0">
                          <a:effectLst/>
                        </a:rPr>
                        <a:t> </a:t>
                      </a:r>
                      <a:endParaRPr lang="pl-PL" sz="1100" b="1" i="0" u="none" strike="noStrike" dirty="0">
                        <a:solidFill>
                          <a:srgbClr val="000000"/>
                        </a:solidFill>
                        <a:effectLst/>
                        <a:latin typeface="Calibri" panose="020F0502020204030204" pitchFamily="34" charset="0"/>
                      </a:endParaRPr>
                    </a:p>
                  </a:txBody>
                  <a:tcPr marL="4557" marR="4557" marT="4557" marB="0" anchor="ctr">
                    <a:solidFill>
                      <a:schemeClr val="accent1">
                        <a:lumMod val="40000"/>
                        <a:lumOff val="60000"/>
                      </a:schemeClr>
                    </a:solidFill>
                  </a:tcPr>
                </a:tc>
                <a:extLst>
                  <a:ext uri="{0D108BD9-81ED-4DB2-BD59-A6C34878D82A}">
                    <a16:rowId xmlns:a16="http://schemas.microsoft.com/office/drawing/2014/main" val="682369290"/>
                  </a:ext>
                </a:extLst>
              </a:tr>
              <a:tr h="273532">
                <a:tc>
                  <a:txBody>
                    <a:bodyPr/>
                    <a:lstStyle/>
                    <a:p>
                      <a:pPr algn="l" fontAlgn="b">
                        <a:buNone/>
                      </a:pPr>
                      <a:r>
                        <a:rPr lang="pl-PL" sz="1000" b="1" u="none" strike="noStrike" dirty="0">
                          <a:effectLst/>
                        </a:rPr>
                        <a:t>Stolarka drzwiowa</a:t>
                      </a:r>
                    </a:p>
                  </a:txBody>
                  <a:tcPr marL="4557" marR="4557" marT="4557" marB="0" anchor="ctr">
                    <a:solidFill>
                      <a:schemeClr val="accent1">
                        <a:lumMod val="40000"/>
                        <a:lumOff val="60000"/>
                      </a:schemeClr>
                    </a:solidFill>
                  </a:tcPr>
                </a:tc>
                <a:tc>
                  <a:txBody>
                    <a:bodyPr/>
                    <a:lstStyle/>
                    <a:p>
                      <a:pPr algn="ctr" fontAlgn="b">
                        <a:buNone/>
                      </a:pPr>
                      <a:r>
                        <a:rPr lang="pl-PL" sz="1100" b="1" i="0" u="none" strike="noStrike" dirty="0">
                          <a:solidFill>
                            <a:srgbClr val="000000"/>
                          </a:solidFill>
                          <a:effectLst/>
                          <a:latin typeface="Calibri" panose="020F0502020204030204" pitchFamily="34" charset="0"/>
                        </a:rPr>
                        <a:t>x</a:t>
                      </a:r>
                    </a:p>
                  </a:txBody>
                  <a:tcPr marL="4557" marR="4557" marT="4557" marB="0" anchor="ctr">
                    <a:solidFill>
                      <a:schemeClr val="accent1">
                        <a:lumMod val="40000"/>
                        <a:lumOff val="60000"/>
                      </a:schemeClr>
                    </a:solidFill>
                  </a:tcPr>
                </a:tc>
                <a:tc>
                  <a:txBody>
                    <a:bodyPr/>
                    <a:lstStyle/>
                    <a:p>
                      <a:pPr algn="ctr" fontAlgn="b">
                        <a:buNone/>
                      </a:pPr>
                      <a:r>
                        <a:rPr lang="pl-PL" sz="1100" b="1" i="0" u="none" strike="noStrike" dirty="0">
                          <a:solidFill>
                            <a:srgbClr val="000000"/>
                          </a:solidFill>
                          <a:effectLst/>
                          <a:latin typeface="Calibri" panose="020F0502020204030204" pitchFamily="34" charset="0"/>
                        </a:rPr>
                        <a:t>x</a:t>
                      </a:r>
                    </a:p>
                  </a:txBody>
                  <a:tcPr marL="4557" marR="4557" marT="4557" marB="0" anchor="ctr">
                    <a:solidFill>
                      <a:schemeClr val="accent1">
                        <a:lumMod val="40000"/>
                        <a:lumOff val="60000"/>
                      </a:schemeClr>
                    </a:solidFill>
                  </a:tcPr>
                </a:tc>
                <a:tc>
                  <a:txBody>
                    <a:bodyPr/>
                    <a:lstStyle/>
                    <a:p>
                      <a:pPr algn="ctr" fontAlgn="b">
                        <a:buNone/>
                      </a:pPr>
                      <a:r>
                        <a:rPr lang="pl-PL" sz="1100" b="1" i="0" u="none" strike="noStrike" dirty="0">
                          <a:solidFill>
                            <a:srgbClr val="000000"/>
                          </a:solidFill>
                          <a:effectLst/>
                          <a:latin typeface="Calibri" panose="020F0502020204030204" pitchFamily="34" charset="0"/>
                        </a:rPr>
                        <a:t>x</a:t>
                      </a:r>
                    </a:p>
                  </a:txBody>
                  <a:tcPr marL="4557" marR="4557" marT="4557" marB="0" anchor="ctr">
                    <a:solidFill>
                      <a:schemeClr val="accent1">
                        <a:lumMod val="40000"/>
                        <a:lumOff val="60000"/>
                      </a:schemeClr>
                    </a:solidFill>
                  </a:tcPr>
                </a:tc>
                <a:tc>
                  <a:txBody>
                    <a:bodyPr/>
                    <a:lstStyle/>
                    <a:p>
                      <a:pPr algn="ctr" fontAlgn="b">
                        <a:buNone/>
                      </a:pPr>
                      <a:endParaRPr lang="pl-PL" sz="1100" b="1" i="0" u="none" strike="noStrike" dirty="0">
                        <a:solidFill>
                          <a:srgbClr val="000000"/>
                        </a:solidFill>
                        <a:effectLst/>
                        <a:latin typeface="Calibri" panose="020F0502020204030204" pitchFamily="34" charset="0"/>
                      </a:endParaRPr>
                    </a:p>
                  </a:txBody>
                  <a:tcPr marL="4557" marR="4557" marT="4557" marB="0" anchor="ctr">
                    <a:solidFill>
                      <a:schemeClr val="accent1">
                        <a:lumMod val="40000"/>
                        <a:lumOff val="60000"/>
                      </a:schemeClr>
                    </a:solidFill>
                  </a:tcPr>
                </a:tc>
                <a:tc>
                  <a:txBody>
                    <a:bodyPr/>
                    <a:lstStyle/>
                    <a:p>
                      <a:pPr algn="ctr" fontAlgn="b">
                        <a:buNone/>
                      </a:pPr>
                      <a:endParaRPr lang="pl-PL" sz="1100" b="1" i="0" u="none" strike="noStrike" dirty="0">
                        <a:solidFill>
                          <a:srgbClr val="000000"/>
                        </a:solidFill>
                        <a:effectLst/>
                        <a:latin typeface="Calibri" panose="020F0502020204030204" pitchFamily="34" charset="0"/>
                      </a:endParaRPr>
                    </a:p>
                  </a:txBody>
                  <a:tcPr marL="4557" marR="4557" marT="4557" marB="0" anchor="ctr">
                    <a:solidFill>
                      <a:schemeClr val="accent1">
                        <a:lumMod val="40000"/>
                        <a:lumOff val="60000"/>
                      </a:schemeClr>
                    </a:solidFill>
                  </a:tcPr>
                </a:tc>
                <a:tc>
                  <a:txBody>
                    <a:bodyPr/>
                    <a:lstStyle/>
                    <a:p>
                      <a:pPr algn="ctr" fontAlgn="b">
                        <a:buNone/>
                      </a:pPr>
                      <a:endParaRPr lang="pl-PL" sz="1100" b="1" i="0" u="none" strike="noStrike" dirty="0">
                        <a:solidFill>
                          <a:srgbClr val="000000"/>
                        </a:solidFill>
                        <a:effectLst/>
                        <a:latin typeface="Calibri" panose="020F0502020204030204" pitchFamily="34" charset="0"/>
                      </a:endParaRPr>
                    </a:p>
                  </a:txBody>
                  <a:tcPr marL="4557" marR="4557" marT="4557" marB="0" anchor="ctr">
                    <a:solidFill>
                      <a:schemeClr val="accent1">
                        <a:lumMod val="40000"/>
                        <a:lumOff val="60000"/>
                      </a:schemeClr>
                    </a:solidFill>
                  </a:tcPr>
                </a:tc>
                <a:tc>
                  <a:txBody>
                    <a:bodyPr/>
                    <a:lstStyle/>
                    <a:p>
                      <a:pPr algn="ctr" fontAlgn="b">
                        <a:buNone/>
                      </a:pPr>
                      <a:endParaRPr lang="pl-PL" sz="1100" b="1" i="0" u="none" strike="noStrike" dirty="0">
                        <a:solidFill>
                          <a:srgbClr val="000000"/>
                        </a:solidFill>
                        <a:effectLst/>
                        <a:latin typeface="Calibri" panose="020F0502020204030204" pitchFamily="34" charset="0"/>
                      </a:endParaRPr>
                    </a:p>
                  </a:txBody>
                  <a:tcPr marL="4557" marR="4557" marT="4557" marB="0" anchor="ctr">
                    <a:solidFill>
                      <a:schemeClr val="accent1">
                        <a:lumMod val="40000"/>
                        <a:lumOff val="60000"/>
                      </a:schemeClr>
                    </a:solidFill>
                  </a:tcPr>
                </a:tc>
                <a:tc>
                  <a:txBody>
                    <a:bodyPr/>
                    <a:lstStyle/>
                    <a:p>
                      <a:pPr algn="ctr" fontAlgn="b">
                        <a:buNone/>
                      </a:pPr>
                      <a:r>
                        <a:rPr lang="pl-PL" sz="1100" b="1" i="0" u="none" strike="noStrike" dirty="0">
                          <a:solidFill>
                            <a:srgbClr val="000000"/>
                          </a:solidFill>
                          <a:effectLst/>
                          <a:latin typeface="Calibri" panose="020F0502020204030204" pitchFamily="34" charset="0"/>
                        </a:rPr>
                        <a:t>x</a:t>
                      </a:r>
                    </a:p>
                  </a:txBody>
                  <a:tcPr marL="4557" marR="4557" marT="4557" marB="0" anchor="ctr">
                    <a:solidFill>
                      <a:schemeClr val="accent1">
                        <a:lumMod val="40000"/>
                        <a:lumOff val="60000"/>
                      </a:schemeClr>
                    </a:solidFill>
                  </a:tcPr>
                </a:tc>
                <a:tc>
                  <a:txBody>
                    <a:bodyPr/>
                    <a:lstStyle/>
                    <a:p>
                      <a:pPr algn="ctr" fontAlgn="b">
                        <a:buNone/>
                      </a:pPr>
                      <a:endParaRPr lang="pl-PL" sz="1100" b="1" i="0" u="none" strike="noStrike" dirty="0">
                        <a:solidFill>
                          <a:srgbClr val="000000"/>
                        </a:solidFill>
                        <a:effectLst/>
                        <a:latin typeface="Calibri" panose="020F0502020204030204" pitchFamily="34" charset="0"/>
                      </a:endParaRPr>
                    </a:p>
                  </a:txBody>
                  <a:tcPr marL="4557" marR="4557" marT="4557" marB="0" anchor="ctr">
                    <a:solidFill>
                      <a:schemeClr val="accent1">
                        <a:lumMod val="40000"/>
                        <a:lumOff val="60000"/>
                      </a:schemeClr>
                    </a:solidFill>
                  </a:tcPr>
                </a:tc>
                <a:extLst>
                  <a:ext uri="{0D108BD9-81ED-4DB2-BD59-A6C34878D82A}">
                    <a16:rowId xmlns:a16="http://schemas.microsoft.com/office/drawing/2014/main" val="234724432"/>
                  </a:ext>
                </a:extLst>
              </a:tr>
              <a:tr h="284377">
                <a:tc>
                  <a:txBody>
                    <a:bodyPr/>
                    <a:lstStyle/>
                    <a:p>
                      <a:pPr algn="l" fontAlgn="b">
                        <a:buNone/>
                      </a:pPr>
                      <a:r>
                        <a:rPr lang="pl-PL" sz="1000" b="1" u="none" strike="noStrike" dirty="0">
                          <a:effectLst/>
                        </a:rPr>
                        <a:t>Bramy garażowe</a:t>
                      </a:r>
                    </a:p>
                  </a:txBody>
                  <a:tcPr marL="4557" marR="4557" marT="4557" marB="0" anchor="ctr">
                    <a:solidFill>
                      <a:schemeClr val="accent1">
                        <a:lumMod val="40000"/>
                        <a:lumOff val="60000"/>
                      </a:schemeClr>
                    </a:solidFill>
                  </a:tcPr>
                </a:tc>
                <a:tc>
                  <a:txBody>
                    <a:bodyPr/>
                    <a:lstStyle/>
                    <a:p>
                      <a:pPr algn="ctr" fontAlgn="b">
                        <a:buNone/>
                      </a:pPr>
                      <a:r>
                        <a:rPr lang="pl-PL" sz="1100" b="1" i="0" u="none" strike="noStrike" dirty="0">
                          <a:solidFill>
                            <a:srgbClr val="000000"/>
                          </a:solidFill>
                          <a:effectLst/>
                          <a:latin typeface="Calibri" panose="020F0502020204030204" pitchFamily="34" charset="0"/>
                        </a:rPr>
                        <a:t>x</a:t>
                      </a:r>
                    </a:p>
                  </a:txBody>
                  <a:tcPr marL="4557" marR="4557" marT="4557" marB="0" anchor="ctr">
                    <a:solidFill>
                      <a:schemeClr val="accent1">
                        <a:lumMod val="40000"/>
                        <a:lumOff val="60000"/>
                      </a:schemeClr>
                    </a:solidFill>
                  </a:tcPr>
                </a:tc>
                <a:tc>
                  <a:txBody>
                    <a:bodyPr/>
                    <a:lstStyle/>
                    <a:p>
                      <a:pPr algn="ctr" fontAlgn="b">
                        <a:buNone/>
                      </a:pPr>
                      <a:r>
                        <a:rPr lang="pl-PL" sz="1100" b="1" i="0" u="none" strike="noStrike" dirty="0">
                          <a:solidFill>
                            <a:srgbClr val="000000"/>
                          </a:solidFill>
                          <a:effectLst/>
                          <a:latin typeface="Calibri" panose="020F0502020204030204" pitchFamily="34" charset="0"/>
                        </a:rPr>
                        <a:t>x</a:t>
                      </a:r>
                    </a:p>
                  </a:txBody>
                  <a:tcPr marL="4557" marR="4557" marT="4557" marB="0" anchor="ctr">
                    <a:solidFill>
                      <a:schemeClr val="accent1">
                        <a:lumMod val="40000"/>
                        <a:lumOff val="60000"/>
                      </a:schemeClr>
                    </a:solidFill>
                  </a:tcPr>
                </a:tc>
                <a:tc>
                  <a:txBody>
                    <a:bodyPr/>
                    <a:lstStyle/>
                    <a:p>
                      <a:pPr algn="ctr" fontAlgn="b">
                        <a:buNone/>
                      </a:pPr>
                      <a:r>
                        <a:rPr lang="pl-PL" sz="1100" b="1" i="0" u="none" strike="noStrike" dirty="0">
                          <a:solidFill>
                            <a:srgbClr val="000000"/>
                          </a:solidFill>
                          <a:effectLst/>
                          <a:latin typeface="Calibri" panose="020F0502020204030204" pitchFamily="34" charset="0"/>
                        </a:rPr>
                        <a:t>x</a:t>
                      </a:r>
                    </a:p>
                  </a:txBody>
                  <a:tcPr marL="4557" marR="4557" marT="4557" marB="0" anchor="ctr">
                    <a:solidFill>
                      <a:schemeClr val="accent1">
                        <a:lumMod val="40000"/>
                        <a:lumOff val="60000"/>
                      </a:schemeClr>
                    </a:solidFill>
                  </a:tcPr>
                </a:tc>
                <a:tc>
                  <a:txBody>
                    <a:bodyPr/>
                    <a:lstStyle/>
                    <a:p>
                      <a:pPr algn="ctr" fontAlgn="b">
                        <a:buNone/>
                      </a:pPr>
                      <a:endParaRPr lang="pl-PL" sz="1100" b="1" i="0" u="none" strike="noStrike" dirty="0">
                        <a:solidFill>
                          <a:srgbClr val="000000"/>
                        </a:solidFill>
                        <a:effectLst/>
                        <a:latin typeface="Calibri" panose="020F0502020204030204" pitchFamily="34" charset="0"/>
                      </a:endParaRPr>
                    </a:p>
                  </a:txBody>
                  <a:tcPr marL="4557" marR="4557" marT="4557" marB="0" anchor="ctr">
                    <a:solidFill>
                      <a:schemeClr val="accent1">
                        <a:lumMod val="40000"/>
                        <a:lumOff val="60000"/>
                      </a:schemeClr>
                    </a:solidFill>
                  </a:tcPr>
                </a:tc>
                <a:tc>
                  <a:txBody>
                    <a:bodyPr/>
                    <a:lstStyle/>
                    <a:p>
                      <a:pPr algn="ctr" fontAlgn="b">
                        <a:buNone/>
                      </a:pPr>
                      <a:endParaRPr lang="pl-PL" sz="1100" b="1" i="0" u="none" strike="noStrike" dirty="0">
                        <a:solidFill>
                          <a:srgbClr val="000000"/>
                        </a:solidFill>
                        <a:effectLst/>
                        <a:latin typeface="Calibri" panose="020F0502020204030204" pitchFamily="34" charset="0"/>
                      </a:endParaRPr>
                    </a:p>
                  </a:txBody>
                  <a:tcPr marL="4557" marR="4557" marT="4557" marB="0" anchor="ctr">
                    <a:solidFill>
                      <a:schemeClr val="accent1">
                        <a:lumMod val="40000"/>
                        <a:lumOff val="60000"/>
                      </a:schemeClr>
                    </a:solidFill>
                  </a:tcPr>
                </a:tc>
                <a:tc>
                  <a:txBody>
                    <a:bodyPr/>
                    <a:lstStyle/>
                    <a:p>
                      <a:pPr algn="ctr" fontAlgn="b">
                        <a:buNone/>
                      </a:pPr>
                      <a:endParaRPr lang="pl-PL" sz="1100" b="1" i="0" u="none" strike="noStrike" dirty="0">
                        <a:solidFill>
                          <a:srgbClr val="000000"/>
                        </a:solidFill>
                        <a:effectLst/>
                        <a:latin typeface="Calibri" panose="020F0502020204030204" pitchFamily="34" charset="0"/>
                      </a:endParaRPr>
                    </a:p>
                  </a:txBody>
                  <a:tcPr marL="4557" marR="4557" marT="4557" marB="0" anchor="ctr">
                    <a:solidFill>
                      <a:schemeClr val="accent1">
                        <a:lumMod val="40000"/>
                        <a:lumOff val="60000"/>
                      </a:schemeClr>
                    </a:solidFill>
                  </a:tcPr>
                </a:tc>
                <a:tc>
                  <a:txBody>
                    <a:bodyPr/>
                    <a:lstStyle/>
                    <a:p>
                      <a:pPr algn="ctr" fontAlgn="b">
                        <a:buNone/>
                      </a:pPr>
                      <a:endParaRPr lang="pl-PL" sz="1100" b="1" i="0" u="none" strike="noStrike" dirty="0">
                        <a:solidFill>
                          <a:srgbClr val="000000"/>
                        </a:solidFill>
                        <a:effectLst/>
                        <a:latin typeface="Calibri" panose="020F0502020204030204" pitchFamily="34" charset="0"/>
                      </a:endParaRPr>
                    </a:p>
                  </a:txBody>
                  <a:tcPr marL="4557" marR="4557" marT="4557" marB="0" anchor="ctr">
                    <a:solidFill>
                      <a:schemeClr val="accent1">
                        <a:lumMod val="40000"/>
                        <a:lumOff val="60000"/>
                      </a:schemeClr>
                    </a:solidFill>
                  </a:tcPr>
                </a:tc>
                <a:tc>
                  <a:txBody>
                    <a:bodyPr/>
                    <a:lstStyle/>
                    <a:p>
                      <a:pPr algn="ctr" fontAlgn="b">
                        <a:buNone/>
                      </a:pPr>
                      <a:r>
                        <a:rPr lang="pl-PL" sz="1100" b="1" i="0" u="none" strike="noStrike" dirty="0">
                          <a:solidFill>
                            <a:srgbClr val="000000"/>
                          </a:solidFill>
                          <a:effectLst/>
                          <a:latin typeface="Calibri" panose="020F0502020204030204" pitchFamily="34" charset="0"/>
                        </a:rPr>
                        <a:t>x</a:t>
                      </a:r>
                    </a:p>
                  </a:txBody>
                  <a:tcPr marL="4557" marR="4557" marT="4557" marB="0" anchor="ctr">
                    <a:solidFill>
                      <a:schemeClr val="accent1">
                        <a:lumMod val="40000"/>
                        <a:lumOff val="60000"/>
                      </a:schemeClr>
                    </a:solidFill>
                  </a:tcPr>
                </a:tc>
                <a:tc>
                  <a:txBody>
                    <a:bodyPr/>
                    <a:lstStyle/>
                    <a:p>
                      <a:pPr algn="ctr" fontAlgn="b">
                        <a:buNone/>
                      </a:pPr>
                      <a:endParaRPr lang="pl-PL" sz="1100" b="1" i="0" u="none" strike="noStrike" dirty="0">
                        <a:solidFill>
                          <a:srgbClr val="000000"/>
                        </a:solidFill>
                        <a:effectLst/>
                        <a:latin typeface="Calibri" panose="020F0502020204030204" pitchFamily="34" charset="0"/>
                      </a:endParaRPr>
                    </a:p>
                  </a:txBody>
                  <a:tcPr marL="4557" marR="4557" marT="4557" marB="0" anchor="ctr">
                    <a:solidFill>
                      <a:schemeClr val="accent1">
                        <a:lumMod val="40000"/>
                        <a:lumOff val="60000"/>
                      </a:schemeClr>
                    </a:solidFill>
                  </a:tcPr>
                </a:tc>
                <a:extLst>
                  <a:ext uri="{0D108BD9-81ED-4DB2-BD59-A6C34878D82A}">
                    <a16:rowId xmlns:a16="http://schemas.microsoft.com/office/drawing/2014/main" val="2466475966"/>
                  </a:ext>
                </a:extLst>
              </a:tr>
              <a:tr h="231745">
                <a:tc>
                  <a:txBody>
                    <a:bodyPr/>
                    <a:lstStyle/>
                    <a:p>
                      <a:pPr algn="l" fontAlgn="b">
                        <a:buNone/>
                      </a:pPr>
                      <a:r>
                        <a:rPr lang="pl-PL" sz="1000" b="1" u="none" strike="noStrike" dirty="0">
                          <a:effectLst/>
                        </a:rPr>
                        <a:t>Prace termomodernizacyjne</a:t>
                      </a:r>
                      <a:endParaRPr lang="pl-PL" sz="1000" b="1" i="0" u="none" strike="noStrike" dirty="0">
                        <a:solidFill>
                          <a:srgbClr val="000000"/>
                        </a:solidFill>
                        <a:effectLst/>
                        <a:latin typeface="Calibri" panose="020F0502020204030204" pitchFamily="34" charset="0"/>
                      </a:endParaRPr>
                    </a:p>
                  </a:txBody>
                  <a:tcPr marL="4557" marR="4557" marT="4557" marB="0" anchor="ctr">
                    <a:solidFill>
                      <a:schemeClr val="accent1">
                        <a:lumMod val="40000"/>
                        <a:lumOff val="60000"/>
                      </a:schemeClr>
                    </a:solidFill>
                  </a:tcPr>
                </a:tc>
                <a:tc>
                  <a:txBody>
                    <a:bodyPr/>
                    <a:lstStyle/>
                    <a:p>
                      <a:pPr algn="ctr" fontAlgn="b">
                        <a:buNone/>
                      </a:pPr>
                      <a:r>
                        <a:rPr lang="pl-PL" sz="1100" b="1" u="none" strike="noStrike" dirty="0">
                          <a:effectLst/>
                        </a:rPr>
                        <a:t>x</a:t>
                      </a:r>
                      <a:endParaRPr lang="pl-PL" sz="1100" b="1" i="0" u="none" strike="noStrike" dirty="0">
                        <a:solidFill>
                          <a:srgbClr val="000000"/>
                        </a:solidFill>
                        <a:effectLst/>
                        <a:latin typeface="Calibri" panose="020F0502020204030204" pitchFamily="34" charset="0"/>
                      </a:endParaRPr>
                    </a:p>
                  </a:txBody>
                  <a:tcPr marL="4557" marR="4557" marT="4557" marB="0" anchor="ctr">
                    <a:solidFill>
                      <a:schemeClr val="accent1">
                        <a:lumMod val="40000"/>
                        <a:lumOff val="60000"/>
                      </a:schemeClr>
                    </a:solidFill>
                  </a:tcPr>
                </a:tc>
                <a:tc>
                  <a:txBody>
                    <a:bodyPr/>
                    <a:lstStyle/>
                    <a:p>
                      <a:pPr algn="ctr" fontAlgn="b">
                        <a:buNone/>
                      </a:pPr>
                      <a:r>
                        <a:rPr lang="pl-PL" sz="1100" b="1" u="none" strike="noStrike">
                          <a:effectLst/>
                        </a:rPr>
                        <a:t>x</a:t>
                      </a:r>
                      <a:endParaRPr lang="pl-PL" sz="1100" b="1" i="0" u="none" strike="noStrike">
                        <a:solidFill>
                          <a:srgbClr val="000000"/>
                        </a:solidFill>
                        <a:effectLst/>
                        <a:latin typeface="Calibri" panose="020F0502020204030204" pitchFamily="34" charset="0"/>
                      </a:endParaRPr>
                    </a:p>
                  </a:txBody>
                  <a:tcPr marL="4557" marR="4557" marT="4557" marB="0" anchor="ctr">
                    <a:solidFill>
                      <a:schemeClr val="accent1">
                        <a:lumMod val="40000"/>
                        <a:lumOff val="60000"/>
                      </a:schemeClr>
                    </a:solidFill>
                  </a:tcPr>
                </a:tc>
                <a:tc>
                  <a:txBody>
                    <a:bodyPr/>
                    <a:lstStyle/>
                    <a:p>
                      <a:pPr algn="ctr" fontAlgn="b">
                        <a:buNone/>
                      </a:pPr>
                      <a:r>
                        <a:rPr lang="pl-PL" sz="1100" b="1" u="none" strike="noStrike">
                          <a:effectLst/>
                        </a:rPr>
                        <a:t>x</a:t>
                      </a:r>
                      <a:endParaRPr lang="pl-PL" sz="1100" b="1" i="0" u="none" strike="noStrike">
                        <a:solidFill>
                          <a:srgbClr val="000000"/>
                        </a:solidFill>
                        <a:effectLst/>
                        <a:latin typeface="Calibri" panose="020F0502020204030204" pitchFamily="34" charset="0"/>
                      </a:endParaRPr>
                    </a:p>
                  </a:txBody>
                  <a:tcPr marL="4557" marR="4557" marT="4557" marB="0" anchor="ctr">
                    <a:solidFill>
                      <a:schemeClr val="accent1">
                        <a:lumMod val="40000"/>
                        <a:lumOff val="60000"/>
                      </a:schemeClr>
                    </a:solidFill>
                  </a:tcPr>
                </a:tc>
                <a:tc>
                  <a:txBody>
                    <a:bodyPr/>
                    <a:lstStyle/>
                    <a:p>
                      <a:pPr algn="ctr" fontAlgn="b">
                        <a:buNone/>
                      </a:pPr>
                      <a:r>
                        <a:rPr lang="pl-PL" sz="1100" b="1" u="none" strike="noStrike" dirty="0">
                          <a:effectLst/>
                        </a:rPr>
                        <a:t> </a:t>
                      </a:r>
                      <a:endParaRPr lang="pl-PL" sz="1100" b="1" i="0" u="none" strike="noStrike" dirty="0">
                        <a:solidFill>
                          <a:srgbClr val="000000"/>
                        </a:solidFill>
                        <a:effectLst/>
                        <a:latin typeface="Calibri" panose="020F0502020204030204" pitchFamily="34" charset="0"/>
                      </a:endParaRPr>
                    </a:p>
                  </a:txBody>
                  <a:tcPr marL="4557" marR="4557" marT="4557" marB="0" anchor="ctr">
                    <a:solidFill>
                      <a:schemeClr val="accent1">
                        <a:lumMod val="40000"/>
                        <a:lumOff val="60000"/>
                      </a:schemeClr>
                    </a:solidFill>
                  </a:tcPr>
                </a:tc>
                <a:tc>
                  <a:txBody>
                    <a:bodyPr/>
                    <a:lstStyle/>
                    <a:p>
                      <a:pPr algn="ctr" fontAlgn="b">
                        <a:buNone/>
                      </a:pPr>
                      <a:r>
                        <a:rPr lang="pl-PL" sz="1100" b="1" u="none" strike="noStrike" dirty="0">
                          <a:effectLst/>
                        </a:rPr>
                        <a:t> </a:t>
                      </a:r>
                      <a:endParaRPr lang="pl-PL" sz="1100" b="1" i="0" u="none" strike="noStrike" dirty="0">
                        <a:solidFill>
                          <a:srgbClr val="000000"/>
                        </a:solidFill>
                        <a:effectLst/>
                        <a:latin typeface="Calibri" panose="020F0502020204030204" pitchFamily="34" charset="0"/>
                      </a:endParaRPr>
                    </a:p>
                  </a:txBody>
                  <a:tcPr marL="4557" marR="4557" marT="4557" marB="0" anchor="ctr">
                    <a:solidFill>
                      <a:schemeClr val="accent1">
                        <a:lumMod val="40000"/>
                        <a:lumOff val="60000"/>
                      </a:schemeClr>
                    </a:solidFill>
                  </a:tcPr>
                </a:tc>
                <a:tc>
                  <a:txBody>
                    <a:bodyPr/>
                    <a:lstStyle/>
                    <a:p>
                      <a:pPr algn="ctr" fontAlgn="b">
                        <a:buNone/>
                      </a:pPr>
                      <a:endParaRPr lang="pl-PL" sz="1100" b="1" i="0" u="none" strike="noStrike" dirty="0">
                        <a:solidFill>
                          <a:srgbClr val="000000"/>
                        </a:solidFill>
                        <a:effectLst/>
                        <a:latin typeface="Calibri" panose="020F0502020204030204" pitchFamily="34" charset="0"/>
                      </a:endParaRPr>
                    </a:p>
                  </a:txBody>
                  <a:tcPr marL="4557" marR="4557" marT="4557" marB="0" anchor="ctr">
                    <a:solidFill>
                      <a:schemeClr val="accent1">
                        <a:lumMod val="40000"/>
                        <a:lumOff val="60000"/>
                      </a:schemeClr>
                    </a:solidFill>
                  </a:tcPr>
                </a:tc>
                <a:tc>
                  <a:txBody>
                    <a:bodyPr/>
                    <a:lstStyle/>
                    <a:p>
                      <a:pPr algn="ctr" fontAlgn="b">
                        <a:buNone/>
                      </a:pPr>
                      <a:r>
                        <a:rPr lang="pl-PL" sz="1100" b="1" u="none" strike="noStrike" dirty="0">
                          <a:effectLst/>
                        </a:rPr>
                        <a:t> </a:t>
                      </a:r>
                      <a:endParaRPr lang="pl-PL" sz="1100" b="1" i="0" u="none" strike="noStrike" dirty="0">
                        <a:solidFill>
                          <a:srgbClr val="000000"/>
                        </a:solidFill>
                        <a:effectLst/>
                        <a:latin typeface="Calibri" panose="020F0502020204030204" pitchFamily="34" charset="0"/>
                      </a:endParaRPr>
                    </a:p>
                  </a:txBody>
                  <a:tcPr marL="4557" marR="4557" marT="4557" marB="0" anchor="ctr">
                    <a:solidFill>
                      <a:schemeClr val="accent1">
                        <a:lumMod val="40000"/>
                        <a:lumOff val="60000"/>
                      </a:schemeClr>
                    </a:solidFill>
                  </a:tcPr>
                </a:tc>
                <a:tc>
                  <a:txBody>
                    <a:bodyPr/>
                    <a:lstStyle/>
                    <a:p>
                      <a:pPr algn="ctr" fontAlgn="b">
                        <a:buNone/>
                      </a:pPr>
                      <a:r>
                        <a:rPr lang="pl-PL" sz="1100" b="1" u="none" strike="noStrike">
                          <a:effectLst/>
                        </a:rPr>
                        <a:t>x</a:t>
                      </a:r>
                      <a:endParaRPr lang="pl-PL" sz="1100" b="1" i="0" u="none" strike="noStrike">
                        <a:solidFill>
                          <a:srgbClr val="000000"/>
                        </a:solidFill>
                        <a:effectLst/>
                        <a:latin typeface="Calibri" panose="020F0502020204030204" pitchFamily="34" charset="0"/>
                      </a:endParaRPr>
                    </a:p>
                  </a:txBody>
                  <a:tcPr marL="4557" marR="4557" marT="4557" marB="0" anchor="ctr">
                    <a:solidFill>
                      <a:schemeClr val="accent1">
                        <a:lumMod val="40000"/>
                        <a:lumOff val="60000"/>
                      </a:schemeClr>
                    </a:solidFill>
                  </a:tcPr>
                </a:tc>
                <a:tc>
                  <a:txBody>
                    <a:bodyPr/>
                    <a:lstStyle/>
                    <a:p>
                      <a:pPr algn="ctr" fontAlgn="b">
                        <a:buNone/>
                      </a:pPr>
                      <a:r>
                        <a:rPr lang="pl-PL" sz="1100" b="1" u="none" strike="noStrike" dirty="0">
                          <a:effectLst/>
                        </a:rPr>
                        <a:t> </a:t>
                      </a:r>
                      <a:endParaRPr lang="pl-PL" sz="1100" b="1" i="0" u="none" strike="noStrike" dirty="0">
                        <a:solidFill>
                          <a:srgbClr val="000000"/>
                        </a:solidFill>
                        <a:effectLst/>
                        <a:latin typeface="Calibri" panose="020F0502020204030204" pitchFamily="34" charset="0"/>
                      </a:endParaRPr>
                    </a:p>
                  </a:txBody>
                  <a:tcPr marL="4557" marR="4557" marT="4557" marB="0" anchor="ctr">
                    <a:solidFill>
                      <a:schemeClr val="accent1">
                        <a:lumMod val="40000"/>
                        <a:lumOff val="60000"/>
                      </a:schemeClr>
                    </a:solidFill>
                  </a:tcPr>
                </a:tc>
                <a:extLst>
                  <a:ext uri="{0D108BD9-81ED-4DB2-BD59-A6C34878D82A}">
                    <a16:rowId xmlns:a16="http://schemas.microsoft.com/office/drawing/2014/main" val="1433408746"/>
                  </a:ext>
                </a:extLst>
              </a:tr>
              <a:tr h="282585">
                <a:tc>
                  <a:txBody>
                    <a:bodyPr/>
                    <a:lstStyle/>
                    <a:p>
                      <a:pPr algn="l" fontAlgn="b">
                        <a:buNone/>
                      </a:pPr>
                      <a:r>
                        <a:rPr lang="pl-PL" sz="1000" b="1" u="none" strike="noStrike" dirty="0">
                          <a:effectLst/>
                        </a:rPr>
                        <a:t>Wentylacja mechaniczna</a:t>
                      </a:r>
                      <a:endParaRPr lang="pl-PL" sz="1000" b="1" i="0" u="none" strike="noStrike" dirty="0">
                        <a:solidFill>
                          <a:srgbClr val="000000"/>
                        </a:solidFill>
                        <a:effectLst/>
                        <a:latin typeface="Calibri" panose="020F0502020204030204" pitchFamily="34" charset="0"/>
                      </a:endParaRPr>
                    </a:p>
                  </a:txBody>
                  <a:tcPr marL="4557" marR="4557" marT="4557" marB="0" anchor="ctr">
                    <a:solidFill>
                      <a:schemeClr val="accent1">
                        <a:lumMod val="40000"/>
                        <a:lumOff val="60000"/>
                      </a:schemeClr>
                    </a:solidFill>
                  </a:tcPr>
                </a:tc>
                <a:tc>
                  <a:txBody>
                    <a:bodyPr/>
                    <a:lstStyle/>
                    <a:p>
                      <a:pPr algn="ctr" fontAlgn="b">
                        <a:buNone/>
                      </a:pPr>
                      <a:r>
                        <a:rPr lang="pl-PL" sz="1100" b="1" u="none" strike="noStrike">
                          <a:effectLst/>
                        </a:rPr>
                        <a:t>x</a:t>
                      </a:r>
                      <a:endParaRPr lang="pl-PL" sz="1100" b="1" i="0" u="none" strike="noStrike">
                        <a:solidFill>
                          <a:srgbClr val="000000"/>
                        </a:solidFill>
                        <a:effectLst/>
                        <a:latin typeface="Calibri" panose="020F0502020204030204" pitchFamily="34" charset="0"/>
                      </a:endParaRPr>
                    </a:p>
                  </a:txBody>
                  <a:tcPr marL="4557" marR="4557" marT="4557" marB="0" anchor="ctr">
                    <a:solidFill>
                      <a:schemeClr val="accent1">
                        <a:lumMod val="40000"/>
                        <a:lumOff val="60000"/>
                      </a:schemeClr>
                    </a:solidFill>
                  </a:tcPr>
                </a:tc>
                <a:tc>
                  <a:txBody>
                    <a:bodyPr/>
                    <a:lstStyle/>
                    <a:p>
                      <a:pPr algn="ctr" fontAlgn="b">
                        <a:buNone/>
                      </a:pPr>
                      <a:r>
                        <a:rPr lang="pl-PL" sz="1100" b="1" u="none" strike="noStrike">
                          <a:effectLst/>
                        </a:rPr>
                        <a:t>x</a:t>
                      </a:r>
                      <a:endParaRPr lang="pl-PL" sz="1100" b="1" i="0" u="none" strike="noStrike">
                        <a:solidFill>
                          <a:srgbClr val="000000"/>
                        </a:solidFill>
                        <a:effectLst/>
                        <a:latin typeface="Calibri" panose="020F0502020204030204" pitchFamily="34" charset="0"/>
                      </a:endParaRPr>
                    </a:p>
                  </a:txBody>
                  <a:tcPr marL="4557" marR="4557" marT="4557" marB="0" anchor="ctr">
                    <a:solidFill>
                      <a:schemeClr val="accent1">
                        <a:lumMod val="40000"/>
                        <a:lumOff val="60000"/>
                      </a:schemeClr>
                    </a:solidFill>
                  </a:tcPr>
                </a:tc>
                <a:tc>
                  <a:txBody>
                    <a:bodyPr/>
                    <a:lstStyle/>
                    <a:p>
                      <a:pPr algn="ctr" fontAlgn="b">
                        <a:buNone/>
                      </a:pPr>
                      <a:r>
                        <a:rPr lang="pl-PL" sz="1100" b="1" u="none" strike="noStrike" dirty="0">
                          <a:effectLst/>
                        </a:rPr>
                        <a:t>x</a:t>
                      </a:r>
                      <a:endParaRPr lang="pl-PL" sz="1100" b="1" i="0" u="none" strike="noStrike" dirty="0">
                        <a:solidFill>
                          <a:srgbClr val="000000"/>
                        </a:solidFill>
                        <a:effectLst/>
                        <a:latin typeface="Calibri" panose="020F0502020204030204" pitchFamily="34" charset="0"/>
                      </a:endParaRPr>
                    </a:p>
                  </a:txBody>
                  <a:tcPr marL="4557" marR="4557" marT="4557" marB="0" anchor="ctr">
                    <a:solidFill>
                      <a:schemeClr val="accent1">
                        <a:lumMod val="40000"/>
                        <a:lumOff val="60000"/>
                      </a:schemeClr>
                    </a:solidFill>
                  </a:tcPr>
                </a:tc>
                <a:tc>
                  <a:txBody>
                    <a:bodyPr/>
                    <a:lstStyle/>
                    <a:p>
                      <a:pPr algn="ctr" fontAlgn="b">
                        <a:buNone/>
                      </a:pPr>
                      <a:endParaRPr lang="pl-PL" sz="1100" b="1" i="0" u="none" strike="noStrike" dirty="0">
                        <a:solidFill>
                          <a:srgbClr val="000000"/>
                        </a:solidFill>
                        <a:effectLst/>
                        <a:latin typeface="Calibri" panose="020F0502020204030204" pitchFamily="34" charset="0"/>
                      </a:endParaRPr>
                    </a:p>
                  </a:txBody>
                  <a:tcPr marL="4557" marR="4557" marT="4557" marB="0" anchor="ctr">
                    <a:solidFill>
                      <a:schemeClr val="accent1">
                        <a:lumMod val="40000"/>
                        <a:lumOff val="60000"/>
                      </a:schemeClr>
                    </a:solidFill>
                  </a:tcPr>
                </a:tc>
                <a:tc>
                  <a:txBody>
                    <a:bodyPr/>
                    <a:lstStyle/>
                    <a:p>
                      <a:pPr algn="ctr" fontAlgn="b">
                        <a:buNone/>
                      </a:pPr>
                      <a:r>
                        <a:rPr lang="pl-PL" sz="1100" b="1" u="none" strike="noStrike" dirty="0">
                          <a:effectLst/>
                        </a:rPr>
                        <a:t> </a:t>
                      </a:r>
                      <a:endParaRPr lang="pl-PL" sz="1100" b="1" i="0" u="none" strike="noStrike" dirty="0">
                        <a:solidFill>
                          <a:srgbClr val="000000"/>
                        </a:solidFill>
                        <a:effectLst/>
                        <a:latin typeface="Calibri" panose="020F0502020204030204" pitchFamily="34" charset="0"/>
                      </a:endParaRPr>
                    </a:p>
                  </a:txBody>
                  <a:tcPr marL="4557" marR="4557" marT="4557" marB="0" anchor="ctr">
                    <a:solidFill>
                      <a:schemeClr val="accent1">
                        <a:lumMod val="40000"/>
                        <a:lumOff val="60000"/>
                      </a:schemeClr>
                    </a:solidFill>
                  </a:tcPr>
                </a:tc>
                <a:tc>
                  <a:txBody>
                    <a:bodyPr/>
                    <a:lstStyle/>
                    <a:p>
                      <a:pPr algn="ctr" fontAlgn="b">
                        <a:buNone/>
                      </a:pPr>
                      <a:r>
                        <a:rPr lang="pl-PL" sz="1100" b="1" u="none" strike="noStrike" dirty="0">
                          <a:effectLst/>
                        </a:rPr>
                        <a:t>x </a:t>
                      </a:r>
                      <a:endParaRPr lang="pl-PL" sz="1100" b="1" i="0" u="none" strike="noStrike" dirty="0">
                        <a:solidFill>
                          <a:srgbClr val="000000"/>
                        </a:solidFill>
                        <a:effectLst/>
                        <a:latin typeface="Calibri" panose="020F0502020204030204" pitchFamily="34" charset="0"/>
                      </a:endParaRPr>
                    </a:p>
                  </a:txBody>
                  <a:tcPr marL="4557" marR="4557" marT="4557" marB="0" anchor="ctr">
                    <a:solidFill>
                      <a:schemeClr val="accent1">
                        <a:lumMod val="40000"/>
                        <a:lumOff val="60000"/>
                      </a:schemeClr>
                    </a:solidFill>
                  </a:tcPr>
                </a:tc>
                <a:tc>
                  <a:txBody>
                    <a:bodyPr/>
                    <a:lstStyle/>
                    <a:p>
                      <a:pPr algn="ctr" fontAlgn="b">
                        <a:buNone/>
                      </a:pPr>
                      <a:r>
                        <a:rPr lang="pl-PL" sz="1100" b="1" u="none" strike="noStrike">
                          <a:effectLst/>
                        </a:rPr>
                        <a:t> </a:t>
                      </a:r>
                      <a:endParaRPr lang="pl-PL" sz="1100" b="1" i="0" u="none" strike="noStrike">
                        <a:solidFill>
                          <a:srgbClr val="000000"/>
                        </a:solidFill>
                        <a:effectLst/>
                        <a:latin typeface="Calibri" panose="020F0502020204030204" pitchFamily="34" charset="0"/>
                      </a:endParaRPr>
                    </a:p>
                  </a:txBody>
                  <a:tcPr marL="4557" marR="4557" marT="4557" marB="0" anchor="ctr">
                    <a:solidFill>
                      <a:schemeClr val="accent1">
                        <a:lumMod val="40000"/>
                        <a:lumOff val="60000"/>
                      </a:schemeClr>
                    </a:solidFill>
                  </a:tcPr>
                </a:tc>
                <a:tc>
                  <a:txBody>
                    <a:bodyPr/>
                    <a:lstStyle/>
                    <a:p>
                      <a:pPr algn="ctr" fontAlgn="b">
                        <a:buNone/>
                      </a:pPr>
                      <a:r>
                        <a:rPr lang="pl-PL" sz="1100" b="1" u="none" strike="noStrike" dirty="0">
                          <a:effectLst/>
                        </a:rPr>
                        <a:t> </a:t>
                      </a:r>
                      <a:endParaRPr lang="pl-PL" sz="1100" b="1" i="0" u="none" strike="noStrike" dirty="0">
                        <a:solidFill>
                          <a:srgbClr val="000000"/>
                        </a:solidFill>
                        <a:effectLst/>
                        <a:latin typeface="Calibri" panose="020F0502020204030204" pitchFamily="34" charset="0"/>
                      </a:endParaRPr>
                    </a:p>
                  </a:txBody>
                  <a:tcPr marL="4557" marR="4557" marT="4557" marB="0" anchor="ctr">
                    <a:solidFill>
                      <a:schemeClr val="accent1">
                        <a:lumMod val="40000"/>
                        <a:lumOff val="60000"/>
                      </a:schemeClr>
                    </a:solidFill>
                  </a:tcPr>
                </a:tc>
                <a:tc>
                  <a:txBody>
                    <a:bodyPr/>
                    <a:lstStyle/>
                    <a:p>
                      <a:pPr algn="ctr" fontAlgn="b">
                        <a:buNone/>
                      </a:pPr>
                      <a:r>
                        <a:rPr lang="pl-PL" sz="1100" b="1" u="none" strike="noStrike" dirty="0">
                          <a:effectLst/>
                        </a:rPr>
                        <a:t> </a:t>
                      </a:r>
                      <a:endParaRPr lang="pl-PL" sz="1100" b="1" i="0" u="none" strike="noStrike" dirty="0">
                        <a:solidFill>
                          <a:srgbClr val="000000"/>
                        </a:solidFill>
                        <a:effectLst/>
                        <a:latin typeface="Calibri" panose="020F0502020204030204" pitchFamily="34" charset="0"/>
                      </a:endParaRPr>
                    </a:p>
                  </a:txBody>
                  <a:tcPr marL="4557" marR="4557" marT="4557" marB="0" anchor="ctr">
                    <a:solidFill>
                      <a:schemeClr val="accent1">
                        <a:lumMod val="40000"/>
                        <a:lumOff val="60000"/>
                      </a:schemeClr>
                    </a:solidFill>
                  </a:tcPr>
                </a:tc>
                <a:extLst>
                  <a:ext uri="{0D108BD9-81ED-4DB2-BD59-A6C34878D82A}">
                    <a16:rowId xmlns:a16="http://schemas.microsoft.com/office/drawing/2014/main" val="3439172227"/>
                  </a:ext>
                </a:extLst>
              </a:tr>
              <a:tr h="238149">
                <a:tc>
                  <a:txBody>
                    <a:bodyPr/>
                    <a:lstStyle/>
                    <a:p>
                      <a:pPr algn="l" fontAlgn="b">
                        <a:buNone/>
                      </a:pPr>
                      <a:r>
                        <a:rPr lang="pl-PL" sz="1000" b="1" u="none" strike="noStrike" dirty="0">
                          <a:effectLst/>
                        </a:rPr>
                        <a:t>Audyt energetyczny*****</a:t>
                      </a:r>
                      <a:endParaRPr lang="pl-PL" sz="1000" b="1" i="0" u="none" strike="noStrike" dirty="0">
                        <a:solidFill>
                          <a:srgbClr val="000000"/>
                        </a:solidFill>
                        <a:effectLst/>
                        <a:latin typeface="Calibri" panose="020F0502020204030204" pitchFamily="34" charset="0"/>
                      </a:endParaRPr>
                    </a:p>
                  </a:txBody>
                  <a:tcPr marL="4557" marR="4557" marT="4557" marB="0" anchor="ctr">
                    <a:solidFill>
                      <a:schemeClr val="accent1">
                        <a:lumMod val="40000"/>
                        <a:lumOff val="60000"/>
                      </a:schemeClr>
                    </a:solidFill>
                  </a:tcPr>
                </a:tc>
                <a:tc>
                  <a:txBody>
                    <a:bodyPr/>
                    <a:lstStyle/>
                    <a:p>
                      <a:pPr algn="ctr" fontAlgn="b">
                        <a:buNone/>
                      </a:pPr>
                      <a:r>
                        <a:rPr lang="pl-PL" sz="1100" b="1" u="none" strike="noStrike" dirty="0">
                          <a:effectLst/>
                        </a:rPr>
                        <a:t> </a:t>
                      </a:r>
                      <a:endParaRPr lang="pl-PL" sz="1100" b="1" i="0" u="none" strike="noStrike" dirty="0">
                        <a:solidFill>
                          <a:srgbClr val="000000"/>
                        </a:solidFill>
                        <a:effectLst/>
                        <a:latin typeface="Calibri" panose="020F0502020204030204" pitchFamily="34" charset="0"/>
                      </a:endParaRPr>
                    </a:p>
                  </a:txBody>
                  <a:tcPr marL="4557" marR="4557" marT="4557" marB="0" anchor="ctr">
                    <a:solidFill>
                      <a:schemeClr val="accent1">
                        <a:lumMod val="40000"/>
                        <a:lumOff val="60000"/>
                      </a:schemeClr>
                    </a:solidFill>
                  </a:tcPr>
                </a:tc>
                <a:tc>
                  <a:txBody>
                    <a:bodyPr/>
                    <a:lstStyle/>
                    <a:p>
                      <a:pPr algn="ctr" fontAlgn="b">
                        <a:buNone/>
                      </a:pPr>
                      <a:r>
                        <a:rPr lang="pl-PL" sz="1100" b="1" u="none" strike="noStrike">
                          <a:effectLst/>
                        </a:rPr>
                        <a:t>x</a:t>
                      </a:r>
                      <a:endParaRPr lang="pl-PL" sz="1100" b="1" i="0" u="none" strike="noStrike">
                        <a:solidFill>
                          <a:srgbClr val="000000"/>
                        </a:solidFill>
                        <a:effectLst/>
                        <a:latin typeface="Calibri" panose="020F0502020204030204" pitchFamily="34" charset="0"/>
                      </a:endParaRPr>
                    </a:p>
                  </a:txBody>
                  <a:tcPr marL="4557" marR="4557" marT="4557" marB="0" anchor="ctr">
                    <a:solidFill>
                      <a:schemeClr val="accent1">
                        <a:lumMod val="40000"/>
                        <a:lumOff val="60000"/>
                      </a:schemeClr>
                    </a:solidFill>
                  </a:tcPr>
                </a:tc>
                <a:tc>
                  <a:txBody>
                    <a:bodyPr/>
                    <a:lstStyle/>
                    <a:p>
                      <a:pPr algn="ctr" fontAlgn="b">
                        <a:buNone/>
                      </a:pPr>
                      <a:r>
                        <a:rPr lang="pl-PL" sz="1100" b="1" u="none" strike="noStrike">
                          <a:effectLst/>
                        </a:rPr>
                        <a:t>x</a:t>
                      </a:r>
                      <a:endParaRPr lang="pl-PL" sz="1100" b="1" i="0" u="none" strike="noStrike">
                        <a:solidFill>
                          <a:srgbClr val="000000"/>
                        </a:solidFill>
                        <a:effectLst/>
                        <a:latin typeface="Calibri" panose="020F0502020204030204" pitchFamily="34" charset="0"/>
                      </a:endParaRPr>
                    </a:p>
                  </a:txBody>
                  <a:tcPr marL="4557" marR="4557" marT="4557" marB="0" anchor="ctr">
                    <a:solidFill>
                      <a:schemeClr val="accent1">
                        <a:lumMod val="40000"/>
                        <a:lumOff val="60000"/>
                      </a:schemeClr>
                    </a:solidFill>
                  </a:tcPr>
                </a:tc>
                <a:tc>
                  <a:txBody>
                    <a:bodyPr/>
                    <a:lstStyle/>
                    <a:p>
                      <a:pPr algn="ctr" fontAlgn="b">
                        <a:buNone/>
                      </a:pPr>
                      <a:r>
                        <a:rPr lang="pl-PL" sz="1100" b="1" u="none" strike="noStrike">
                          <a:effectLst/>
                        </a:rPr>
                        <a:t> </a:t>
                      </a:r>
                      <a:endParaRPr lang="pl-PL" sz="1100" b="1" i="0" u="none" strike="noStrike">
                        <a:solidFill>
                          <a:srgbClr val="000000"/>
                        </a:solidFill>
                        <a:effectLst/>
                        <a:latin typeface="Calibri" panose="020F0502020204030204" pitchFamily="34" charset="0"/>
                      </a:endParaRPr>
                    </a:p>
                  </a:txBody>
                  <a:tcPr marL="4557" marR="4557" marT="4557" marB="0" anchor="ctr">
                    <a:solidFill>
                      <a:schemeClr val="accent1">
                        <a:lumMod val="40000"/>
                        <a:lumOff val="60000"/>
                      </a:schemeClr>
                    </a:solidFill>
                  </a:tcPr>
                </a:tc>
                <a:tc>
                  <a:txBody>
                    <a:bodyPr/>
                    <a:lstStyle/>
                    <a:p>
                      <a:pPr algn="ctr" fontAlgn="b">
                        <a:buNone/>
                      </a:pPr>
                      <a:r>
                        <a:rPr lang="pl-PL" sz="1100" b="1" u="none" strike="noStrike">
                          <a:effectLst/>
                        </a:rPr>
                        <a:t> </a:t>
                      </a:r>
                      <a:endParaRPr lang="pl-PL" sz="1100" b="1" i="0" u="none" strike="noStrike">
                        <a:solidFill>
                          <a:srgbClr val="000000"/>
                        </a:solidFill>
                        <a:effectLst/>
                        <a:latin typeface="Calibri" panose="020F0502020204030204" pitchFamily="34" charset="0"/>
                      </a:endParaRPr>
                    </a:p>
                  </a:txBody>
                  <a:tcPr marL="4557" marR="4557" marT="4557" marB="0" anchor="ctr">
                    <a:solidFill>
                      <a:schemeClr val="accent1">
                        <a:lumMod val="40000"/>
                        <a:lumOff val="60000"/>
                      </a:schemeClr>
                    </a:solidFill>
                  </a:tcPr>
                </a:tc>
                <a:tc>
                  <a:txBody>
                    <a:bodyPr/>
                    <a:lstStyle/>
                    <a:p>
                      <a:pPr algn="ctr" fontAlgn="b">
                        <a:buNone/>
                      </a:pPr>
                      <a:r>
                        <a:rPr lang="pl-PL" sz="1100" b="1" u="none" strike="noStrike" dirty="0">
                          <a:effectLst/>
                        </a:rPr>
                        <a:t> </a:t>
                      </a:r>
                      <a:endParaRPr lang="pl-PL" sz="1100" b="1" i="0" u="none" strike="noStrike" dirty="0">
                        <a:solidFill>
                          <a:srgbClr val="000000"/>
                        </a:solidFill>
                        <a:effectLst/>
                        <a:latin typeface="Calibri" panose="020F0502020204030204" pitchFamily="34" charset="0"/>
                      </a:endParaRPr>
                    </a:p>
                  </a:txBody>
                  <a:tcPr marL="4557" marR="4557" marT="4557" marB="0" anchor="ctr">
                    <a:solidFill>
                      <a:schemeClr val="accent1">
                        <a:lumMod val="40000"/>
                        <a:lumOff val="60000"/>
                      </a:schemeClr>
                    </a:solidFill>
                  </a:tcPr>
                </a:tc>
                <a:tc>
                  <a:txBody>
                    <a:bodyPr/>
                    <a:lstStyle/>
                    <a:p>
                      <a:pPr algn="ctr" fontAlgn="b">
                        <a:buNone/>
                      </a:pPr>
                      <a:r>
                        <a:rPr lang="pl-PL" sz="1100" b="1" u="none" strike="noStrike">
                          <a:effectLst/>
                        </a:rPr>
                        <a:t> </a:t>
                      </a:r>
                      <a:endParaRPr lang="pl-PL" sz="1100" b="1" i="0" u="none" strike="noStrike">
                        <a:solidFill>
                          <a:srgbClr val="000000"/>
                        </a:solidFill>
                        <a:effectLst/>
                        <a:latin typeface="Calibri" panose="020F0502020204030204" pitchFamily="34" charset="0"/>
                      </a:endParaRPr>
                    </a:p>
                  </a:txBody>
                  <a:tcPr marL="4557" marR="4557" marT="4557" marB="0" anchor="ctr">
                    <a:solidFill>
                      <a:schemeClr val="accent1">
                        <a:lumMod val="40000"/>
                        <a:lumOff val="60000"/>
                      </a:schemeClr>
                    </a:solidFill>
                  </a:tcPr>
                </a:tc>
                <a:tc>
                  <a:txBody>
                    <a:bodyPr/>
                    <a:lstStyle/>
                    <a:p>
                      <a:pPr algn="ctr" fontAlgn="b">
                        <a:buNone/>
                      </a:pPr>
                      <a:r>
                        <a:rPr lang="pl-PL" sz="1100" b="1" u="none" strike="noStrike">
                          <a:effectLst/>
                        </a:rPr>
                        <a:t> </a:t>
                      </a:r>
                      <a:endParaRPr lang="pl-PL" sz="1100" b="1" i="0" u="none" strike="noStrike">
                        <a:solidFill>
                          <a:srgbClr val="000000"/>
                        </a:solidFill>
                        <a:effectLst/>
                        <a:latin typeface="Calibri" panose="020F0502020204030204" pitchFamily="34" charset="0"/>
                      </a:endParaRPr>
                    </a:p>
                  </a:txBody>
                  <a:tcPr marL="4557" marR="4557" marT="4557" marB="0" anchor="ctr">
                    <a:solidFill>
                      <a:schemeClr val="accent1">
                        <a:lumMod val="40000"/>
                        <a:lumOff val="60000"/>
                      </a:schemeClr>
                    </a:solidFill>
                  </a:tcPr>
                </a:tc>
                <a:tc>
                  <a:txBody>
                    <a:bodyPr/>
                    <a:lstStyle/>
                    <a:p>
                      <a:pPr algn="ctr" fontAlgn="b">
                        <a:buNone/>
                      </a:pPr>
                      <a:r>
                        <a:rPr lang="pl-PL" sz="1100" b="1" u="none" strike="noStrike" dirty="0">
                          <a:effectLst/>
                        </a:rPr>
                        <a:t> </a:t>
                      </a:r>
                      <a:endParaRPr lang="pl-PL" sz="1100" b="1" i="0" u="none" strike="noStrike" dirty="0">
                        <a:solidFill>
                          <a:srgbClr val="000000"/>
                        </a:solidFill>
                        <a:effectLst/>
                        <a:latin typeface="Calibri" panose="020F0502020204030204" pitchFamily="34" charset="0"/>
                      </a:endParaRPr>
                    </a:p>
                  </a:txBody>
                  <a:tcPr marL="4557" marR="4557" marT="4557" marB="0" anchor="ctr">
                    <a:solidFill>
                      <a:schemeClr val="accent1">
                        <a:lumMod val="40000"/>
                        <a:lumOff val="60000"/>
                      </a:schemeClr>
                    </a:solidFill>
                  </a:tcPr>
                </a:tc>
                <a:extLst>
                  <a:ext uri="{0D108BD9-81ED-4DB2-BD59-A6C34878D82A}">
                    <a16:rowId xmlns:a16="http://schemas.microsoft.com/office/drawing/2014/main" val="61795320"/>
                  </a:ext>
                </a:extLst>
              </a:tr>
              <a:tr h="382086">
                <a:tc>
                  <a:txBody>
                    <a:bodyPr/>
                    <a:lstStyle/>
                    <a:p>
                      <a:pPr algn="l" fontAlgn="b">
                        <a:buNone/>
                      </a:pPr>
                      <a:r>
                        <a:rPr lang="pl-PL" sz="1000" b="1" u="none" strike="noStrike" dirty="0">
                          <a:effectLst/>
                        </a:rPr>
                        <a:t>Świadectwo charakterystyki energetycznej</a:t>
                      </a:r>
                      <a:endParaRPr lang="pl-PL" sz="1000" b="1" i="0" u="none" strike="noStrike" dirty="0">
                        <a:solidFill>
                          <a:srgbClr val="000000"/>
                        </a:solidFill>
                        <a:effectLst/>
                        <a:latin typeface="Calibri" panose="020F0502020204030204" pitchFamily="34" charset="0"/>
                      </a:endParaRPr>
                    </a:p>
                  </a:txBody>
                  <a:tcPr marL="4557" marR="4557" marT="4557" marB="0" anchor="ctr">
                    <a:solidFill>
                      <a:schemeClr val="accent1">
                        <a:lumMod val="40000"/>
                        <a:lumOff val="60000"/>
                      </a:schemeClr>
                    </a:solidFill>
                  </a:tcPr>
                </a:tc>
                <a:tc>
                  <a:txBody>
                    <a:bodyPr/>
                    <a:lstStyle/>
                    <a:p>
                      <a:pPr algn="ctr" fontAlgn="b">
                        <a:buNone/>
                      </a:pPr>
                      <a:r>
                        <a:rPr lang="pl-PL" sz="1100" b="1" u="none" strike="noStrike">
                          <a:effectLst/>
                        </a:rPr>
                        <a:t> </a:t>
                      </a:r>
                      <a:endParaRPr lang="pl-PL" sz="1100" b="1" i="0" u="none" strike="noStrike">
                        <a:solidFill>
                          <a:srgbClr val="000000"/>
                        </a:solidFill>
                        <a:effectLst/>
                        <a:latin typeface="Calibri" panose="020F0502020204030204" pitchFamily="34" charset="0"/>
                      </a:endParaRPr>
                    </a:p>
                  </a:txBody>
                  <a:tcPr marL="4557" marR="4557" marT="4557" marB="0" anchor="ctr">
                    <a:solidFill>
                      <a:schemeClr val="accent1">
                        <a:lumMod val="40000"/>
                        <a:lumOff val="60000"/>
                      </a:schemeClr>
                    </a:solidFill>
                  </a:tcPr>
                </a:tc>
                <a:tc>
                  <a:txBody>
                    <a:bodyPr/>
                    <a:lstStyle/>
                    <a:p>
                      <a:pPr algn="ctr" fontAlgn="b">
                        <a:buNone/>
                      </a:pPr>
                      <a:r>
                        <a:rPr lang="pl-PL" sz="1100" b="1" u="none" strike="noStrike">
                          <a:effectLst/>
                        </a:rPr>
                        <a:t>x</a:t>
                      </a:r>
                      <a:endParaRPr lang="pl-PL" sz="1100" b="1" i="0" u="none" strike="noStrike">
                        <a:solidFill>
                          <a:srgbClr val="000000"/>
                        </a:solidFill>
                        <a:effectLst/>
                        <a:latin typeface="Calibri" panose="020F0502020204030204" pitchFamily="34" charset="0"/>
                      </a:endParaRPr>
                    </a:p>
                  </a:txBody>
                  <a:tcPr marL="4557" marR="4557" marT="4557" marB="0" anchor="ctr">
                    <a:solidFill>
                      <a:schemeClr val="accent1">
                        <a:lumMod val="40000"/>
                        <a:lumOff val="60000"/>
                      </a:schemeClr>
                    </a:solidFill>
                  </a:tcPr>
                </a:tc>
                <a:tc>
                  <a:txBody>
                    <a:bodyPr/>
                    <a:lstStyle/>
                    <a:p>
                      <a:pPr algn="ctr" fontAlgn="b">
                        <a:buNone/>
                      </a:pPr>
                      <a:r>
                        <a:rPr lang="pl-PL" sz="1100" b="1" u="none" strike="noStrike">
                          <a:effectLst/>
                        </a:rPr>
                        <a:t>x</a:t>
                      </a:r>
                      <a:endParaRPr lang="pl-PL" sz="1100" b="1" i="0" u="none" strike="noStrike">
                        <a:solidFill>
                          <a:srgbClr val="000000"/>
                        </a:solidFill>
                        <a:effectLst/>
                        <a:latin typeface="Calibri" panose="020F0502020204030204" pitchFamily="34" charset="0"/>
                      </a:endParaRPr>
                    </a:p>
                  </a:txBody>
                  <a:tcPr marL="4557" marR="4557" marT="4557" marB="0" anchor="ctr">
                    <a:solidFill>
                      <a:schemeClr val="accent1">
                        <a:lumMod val="40000"/>
                        <a:lumOff val="60000"/>
                      </a:schemeClr>
                    </a:solidFill>
                  </a:tcPr>
                </a:tc>
                <a:tc>
                  <a:txBody>
                    <a:bodyPr/>
                    <a:lstStyle/>
                    <a:p>
                      <a:pPr algn="ctr" fontAlgn="b">
                        <a:buNone/>
                      </a:pPr>
                      <a:r>
                        <a:rPr lang="pl-PL" sz="1100" b="1" u="none" strike="noStrike">
                          <a:effectLst/>
                        </a:rPr>
                        <a:t> </a:t>
                      </a:r>
                      <a:endParaRPr lang="pl-PL" sz="1100" b="1" i="0" u="none" strike="noStrike">
                        <a:solidFill>
                          <a:srgbClr val="000000"/>
                        </a:solidFill>
                        <a:effectLst/>
                        <a:latin typeface="Calibri" panose="020F0502020204030204" pitchFamily="34" charset="0"/>
                      </a:endParaRPr>
                    </a:p>
                  </a:txBody>
                  <a:tcPr marL="4557" marR="4557" marT="4557" marB="0" anchor="ctr">
                    <a:solidFill>
                      <a:schemeClr val="accent1">
                        <a:lumMod val="40000"/>
                        <a:lumOff val="60000"/>
                      </a:schemeClr>
                    </a:solidFill>
                  </a:tcPr>
                </a:tc>
                <a:tc>
                  <a:txBody>
                    <a:bodyPr/>
                    <a:lstStyle/>
                    <a:p>
                      <a:pPr algn="ctr" fontAlgn="b">
                        <a:buNone/>
                      </a:pPr>
                      <a:r>
                        <a:rPr lang="pl-PL" sz="1100" b="1" u="none" strike="noStrike" dirty="0">
                          <a:effectLst/>
                        </a:rPr>
                        <a:t> </a:t>
                      </a:r>
                      <a:endParaRPr lang="pl-PL" sz="1100" b="1" i="0" u="none" strike="noStrike" dirty="0">
                        <a:solidFill>
                          <a:srgbClr val="000000"/>
                        </a:solidFill>
                        <a:effectLst/>
                        <a:latin typeface="Calibri" panose="020F0502020204030204" pitchFamily="34" charset="0"/>
                      </a:endParaRPr>
                    </a:p>
                  </a:txBody>
                  <a:tcPr marL="4557" marR="4557" marT="4557" marB="0" anchor="ctr">
                    <a:solidFill>
                      <a:schemeClr val="accent1">
                        <a:lumMod val="40000"/>
                        <a:lumOff val="60000"/>
                      </a:schemeClr>
                    </a:solidFill>
                  </a:tcPr>
                </a:tc>
                <a:tc>
                  <a:txBody>
                    <a:bodyPr/>
                    <a:lstStyle/>
                    <a:p>
                      <a:pPr algn="ctr" fontAlgn="b">
                        <a:buNone/>
                      </a:pPr>
                      <a:r>
                        <a:rPr lang="pl-PL" sz="1100" b="1" u="none" strike="noStrike" dirty="0">
                          <a:effectLst/>
                        </a:rPr>
                        <a:t> </a:t>
                      </a:r>
                      <a:endParaRPr lang="pl-PL" sz="1100" b="1" i="0" u="none" strike="noStrike" dirty="0">
                        <a:solidFill>
                          <a:srgbClr val="000000"/>
                        </a:solidFill>
                        <a:effectLst/>
                        <a:latin typeface="Calibri" panose="020F0502020204030204" pitchFamily="34" charset="0"/>
                      </a:endParaRPr>
                    </a:p>
                  </a:txBody>
                  <a:tcPr marL="4557" marR="4557" marT="4557" marB="0" anchor="ctr">
                    <a:solidFill>
                      <a:schemeClr val="accent1">
                        <a:lumMod val="40000"/>
                        <a:lumOff val="60000"/>
                      </a:schemeClr>
                    </a:solidFill>
                  </a:tcPr>
                </a:tc>
                <a:tc>
                  <a:txBody>
                    <a:bodyPr/>
                    <a:lstStyle/>
                    <a:p>
                      <a:pPr algn="ctr" fontAlgn="b">
                        <a:buNone/>
                      </a:pPr>
                      <a:r>
                        <a:rPr lang="pl-PL" sz="1100" b="1" u="none" strike="noStrike" dirty="0">
                          <a:effectLst/>
                        </a:rPr>
                        <a:t> </a:t>
                      </a:r>
                      <a:endParaRPr lang="pl-PL" sz="1100" b="1" i="0" u="none" strike="noStrike" dirty="0">
                        <a:solidFill>
                          <a:srgbClr val="000000"/>
                        </a:solidFill>
                        <a:effectLst/>
                        <a:latin typeface="Calibri" panose="020F0502020204030204" pitchFamily="34" charset="0"/>
                      </a:endParaRPr>
                    </a:p>
                  </a:txBody>
                  <a:tcPr marL="4557" marR="4557" marT="4557" marB="0" anchor="ctr">
                    <a:solidFill>
                      <a:schemeClr val="accent1">
                        <a:lumMod val="40000"/>
                        <a:lumOff val="60000"/>
                      </a:schemeClr>
                    </a:solidFill>
                  </a:tcPr>
                </a:tc>
                <a:tc>
                  <a:txBody>
                    <a:bodyPr/>
                    <a:lstStyle/>
                    <a:p>
                      <a:pPr algn="ctr" fontAlgn="b">
                        <a:buNone/>
                      </a:pPr>
                      <a:r>
                        <a:rPr lang="pl-PL" sz="1100" b="1" u="none" strike="noStrike" dirty="0">
                          <a:effectLst/>
                        </a:rPr>
                        <a:t> </a:t>
                      </a:r>
                      <a:endParaRPr lang="pl-PL" sz="1100" b="1" i="0" u="none" strike="noStrike" dirty="0">
                        <a:solidFill>
                          <a:srgbClr val="000000"/>
                        </a:solidFill>
                        <a:effectLst/>
                        <a:latin typeface="Calibri" panose="020F0502020204030204" pitchFamily="34" charset="0"/>
                      </a:endParaRPr>
                    </a:p>
                  </a:txBody>
                  <a:tcPr marL="4557" marR="4557" marT="4557" marB="0" anchor="ctr">
                    <a:solidFill>
                      <a:schemeClr val="accent1">
                        <a:lumMod val="40000"/>
                        <a:lumOff val="60000"/>
                      </a:schemeClr>
                    </a:solidFill>
                  </a:tcPr>
                </a:tc>
                <a:tc>
                  <a:txBody>
                    <a:bodyPr/>
                    <a:lstStyle/>
                    <a:p>
                      <a:pPr algn="ctr" fontAlgn="b">
                        <a:buNone/>
                      </a:pPr>
                      <a:r>
                        <a:rPr lang="pl-PL" sz="1100" b="1" u="none" strike="noStrike" dirty="0">
                          <a:effectLst/>
                        </a:rPr>
                        <a:t> </a:t>
                      </a:r>
                      <a:endParaRPr lang="pl-PL" sz="1100" b="1" i="0" u="none" strike="noStrike" dirty="0">
                        <a:solidFill>
                          <a:srgbClr val="000000"/>
                        </a:solidFill>
                        <a:effectLst/>
                        <a:latin typeface="Calibri" panose="020F0502020204030204" pitchFamily="34" charset="0"/>
                      </a:endParaRPr>
                    </a:p>
                  </a:txBody>
                  <a:tcPr marL="4557" marR="4557" marT="4557" marB="0" anchor="ctr">
                    <a:solidFill>
                      <a:schemeClr val="accent1">
                        <a:lumMod val="40000"/>
                        <a:lumOff val="60000"/>
                      </a:schemeClr>
                    </a:solidFill>
                  </a:tcPr>
                </a:tc>
                <a:extLst>
                  <a:ext uri="{0D108BD9-81ED-4DB2-BD59-A6C34878D82A}">
                    <a16:rowId xmlns:a16="http://schemas.microsoft.com/office/drawing/2014/main" val="1634170428"/>
                  </a:ext>
                </a:extLst>
              </a:tr>
              <a:tr h="743553">
                <a:tc gridSpan="10">
                  <a:txBody>
                    <a:bodyPr/>
                    <a:lstStyle/>
                    <a:p>
                      <a:pPr marL="0" indent="0" algn="l" fontAlgn="b">
                        <a:buFont typeface="Arial" panose="020B0604020202020204" pitchFamily="34" charset="0"/>
                        <a:buNone/>
                      </a:pPr>
                      <a:r>
                        <a:rPr lang="pl-PL" sz="800" u="none" strike="noStrike" dirty="0">
                          <a:effectLst/>
                        </a:rPr>
                        <a:t>*            formularz złomowania (przy likwidacji źródła ciepła), protokół kominiarski wydany przez mistrza kominiarskiego (potwierdzenie trwałego odłączenia od przewodu kominowego pieców kaflowych, kominków)</a:t>
                      </a:r>
                      <a:br>
                        <a:rPr lang="pl-PL" sz="800" u="none" strike="noStrike" dirty="0">
                          <a:effectLst/>
                        </a:rPr>
                      </a:br>
                      <a:r>
                        <a:rPr lang="pl-PL" sz="800" u="none" strike="noStrike" dirty="0">
                          <a:effectLst/>
                        </a:rPr>
                        <a:t>**          potwierdzanie spełnienia wymagań technicznych, zgodnie z załącznikami 2 – w zakresie urządzeń niewpisanych na listę ZUM </a:t>
                      </a:r>
                      <a:br>
                        <a:rPr lang="pl-PL" sz="800" u="none" strike="noStrike" dirty="0">
                          <a:effectLst/>
                        </a:rPr>
                      </a:br>
                      <a:r>
                        <a:rPr lang="pl-PL" sz="800" u="none" strike="noStrike" dirty="0">
                          <a:effectLst/>
                        </a:rPr>
                        <a:t>***        potwierdzanie spełnienia wymagań WT2021 np.: deklaracja właściwości użytkowych, oferta </a:t>
                      </a:r>
                      <a:br>
                        <a:rPr lang="pl-PL" sz="800" u="none" strike="noStrike" dirty="0">
                          <a:effectLst/>
                        </a:rPr>
                      </a:br>
                      <a:r>
                        <a:rPr lang="pl-PL" sz="800" u="none" strike="noStrike" dirty="0">
                          <a:effectLst/>
                        </a:rPr>
                        <a:t>****      dokument obligatoryjny nie stanowi załącznika do </a:t>
                      </a:r>
                      <a:r>
                        <a:rPr lang="pl-PL" sz="800" u="none" strike="noStrike" dirty="0" err="1">
                          <a:effectLst/>
                        </a:rPr>
                        <a:t>WoP</a:t>
                      </a:r>
                      <a:r>
                        <a:rPr lang="pl-PL" sz="800" u="none" strike="noStrike" dirty="0">
                          <a:effectLst/>
                        </a:rPr>
                        <a:t>, do okazania na kontroli lub na wezwanie WFOŚiGW</a:t>
                      </a:r>
                      <a:br>
                        <a:rPr lang="pl-PL" sz="800" u="none" strike="noStrike" dirty="0">
                          <a:effectLst/>
                        </a:rPr>
                      </a:br>
                      <a:r>
                        <a:rPr lang="pl-PL" sz="800" u="none" strike="noStrike" dirty="0">
                          <a:effectLst/>
                        </a:rPr>
                        <a:t>*****    dokument obligatoryjny nie stanowi załącznika do </a:t>
                      </a:r>
                      <a:r>
                        <a:rPr lang="pl-PL" sz="800" u="none" strike="noStrike" dirty="0" err="1">
                          <a:effectLst/>
                        </a:rPr>
                        <a:t>WoP</a:t>
                      </a:r>
                      <a:r>
                        <a:rPr lang="pl-PL" sz="800" u="none" strike="noStrike" dirty="0">
                          <a:effectLst/>
                        </a:rPr>
                        <a:t>, dokument do okazania na kontroli lub na wezwanie </a:t>
                      </a:r>
                      <a:r>
                        <a:rPr lang="pl-PL" sz="800" u="none" strike="noStrike" dirty="0" err="1">
                          <a:effectLst/>
                        </a:rPr>
                        <a:t>WFOŚiGW</a:t>
                      </a:r>
                      <a:endParaRPr lang="pl-PL" sz="800" u="none" strike="noStrike" dirty="0">
                        <a:effectLst/>
                      </a:endParaRPr>
                    </a:p>
                  </a:txBody>
                  <a:tcPr marL="4557" marR="4557" marT="4557" marB="0" anchor="b">
                    <a:solidFill>
                      <a:schemeClr val="accent1">
                        <a:lumMod val="40000"/>
                        <a:lumOff val="60000"/>
                      </a:schemeClr>
                    </a:solidFill>
                  </a:tcPr>
                </a:tc>
                <a:tc hMerge="1">
                  <a:txBody>
                    <a:bodyPr/>
                    <a:lstStyle/>
                    <a:p>
                      <a:endParaRPr lang="pl-PL"/>
                    </a:p>
                  </a:txBody>
                  <a:tcPr/>
                </a:tc>
                <a:tc hMerge="1">
                  <a:txBody>
                    <a:bodyPr/>
                    <a:lstStyle/>
                    <a:p>
                      <a:endParaRPr lang="pl-PL"/>
                    </a:p>
                  </a:txBody>
                  <a:tcPr/>
                </a:tc>
                <a:tc hMerge="1">
                  <a:txBody>
                    <a:bodyPr/>
                    <a:lstStyle/>
                    <a:p>
                      <a:endParaRPr lang="pl-PL"/>
                    </a:p>
                  </a:txBody>
                  <a:tcPr/>
                </a:tc>
                <a:tc hMerge="1">
                  <a:txBody>
                    <a:bodyPr/>
                    <a:lstStyle/>
                    <a:p>
                      <a:endParaRPr lang="pl-PL"/>
                    </a:p>
                  </a:txBody>
                  <a:tcPr/>
                </a:tc>
                <a:tc hMerge="1">
                  <a:txBody>
                    <a:bodyPr/>
                    <a:lstStyle/>
                    <a:p>
                      <a:endParaRPr lang="pl-PL"/>
                    </a:p>
                  </a:txBody>
                  <a:tcPr/>
                </a:tc>
                <a:tc hMerge="1">
                  <a:txBody>
                    <a:bodyPr/>
                    <a:lstStyle/>
                    <a:p>
                      <a:endParaRPr lang="pl-PL"/>
                    </a:p>
                  </a:txBody>
                  <a:tcPr/>
                </a:tc>
                <a:tc hMerge="1">
                  <a:txBody>
                    <a:bodyPr/>
                    <a:lstStyle/>
                    <a:p>
                      <a:endParaRPr lang="pl-PL"/>
                    </a:p>
                  </a:txBody>
                  <a:tcPr/>
                </a:tc>
                <a:tc hMerge="1">
                  <a:txBody>
                    <a:bodyPr/>
                    <a:lstStyle/>
                    <a:p>
                      <a:endParaRPr lang="pl-PL"/>
                    </a:p>
                  </a:txBody>
                  <a:tcPr/>
                </a:tc>
                <a:tc hMerge="1">
                  <a:txBody>
                    <a:bodyPr/>
                    <a:lstStyle/>
                    <a:p>
                      <a:endParaRPr lang="pl-PL"/>
                    </a:p>
                  </a:txBody>
                  <a:tcPr/>
                </a:tc>
                <a:extLst>
                  <a:ext uri="{0D108BD9-81ED-4DB2-BD59-A6C34878D82A}">
                    <a16:rowId xmlns:a16="http://schemas.microsoft.com/office/drawing/2014/main" val="2339121762"/>
                  </a:ext>
                </a:extLst>
              </a:tr>
              <a:tr h="256852">
                <a:tc gridSpan="10">
                  <a:txBody>
                    <a:bodyPr/>
                    <a:lstStyle/>
                    <a:p>
                      <a:pPr algn="l" fontAlgn="b">
                        <a:buNone/>
                      </a:pPr>
                      <a:r>
                        <a:rPr lang="pl-PL" sz="800" b="1" u="none" strike="noStrike" dirty="0">
                          <a:effectLst/>
                        </a:rPr>
                        <a:t>Protokół wizytacji końcowej Operatora -  załącznik obligatoryjny dla Gmin pełniących funkcję Operatora</a:t>
                      </a:r>
                      <a:br>
                        <a:rPr lang="pl-PL" sz="800" u="none" strike="noStrike" dirty="0">
                          <a:effectLst/>
                        </a:rPr>
                      </a:br>
                      <a:endParaRPr lang="pl-PL" sz="800" b="1" i="0" u="none" strike="noStrike" dirty="0">
                        <a:solidFill>
                          <a:srgbClr val="000000"/>
                        </a:solidFill>
                        <a:effectLst/>
                        <a:latin typeface="Calibri" panose="020F0502020204030204" pitchFamily="34" charset="0"/>
                      </a:endParaRPr>
                    </a:p>
                  </a:txBody>
                  <a:tcPr marL="4557" marR="4557" marT="4557" marB="0" anchor="b">
                    <a:solidFill>
                      <a:schemeClr val="accent1">
                        <a:lumMod val="40000"/>
                        <a:lumOff val="60000"/>
                      </a:schemeClr>
                    </a:solidFill>
                  </a:tcPr>
                </a:tc>
                <a:tc hMerge="1">
                  <a:txBody>
                    <a:bodyPr/>
                    <a:lstStyle/>
                    <a:p>
                      <a:endParaRPr lang="pl-PL"/>
                    </a:p>
                  </a:txBody>
                  <a:tcPr/>
                </a:tc>
                <a:tc hMerge="1">
                  <a:txBody>
                    <a:bodyPr/>
                    <a:lstStyle/>
                    <a:p>
                      <a:endParaRPr lang="pl-PL"/>
                    </a:p>
                  </a:txBody>
                  <a:tcPr/>
                </a:tc>
                <a:tc hMerge="1">
                  <a:txBody>
                    <a:bodyPr/>
                    <a:lstStyle/>
                    <a:p>
                      <a:endParaRPr lang="pl-PL"/>
                    </a:p>
                  </a:txBody>
                  <a:tcPr/>
                </a:tc>
                <a:tc hMerge="1">
                  <a:txBody>
                    <a:bodyPr/>
                    <a:lstStyle/>
                    <a:p>
                      <a:endParaRPr lang="pl-PL"/>
                    </a:p>
                  </a:txBody>
                  <a:tcPr/>
                </a:tc>
                <a:tc hMerge="1">
                  <a:txBody>
                    <a:bodyPr/>
                    <a:lstStyle/>
                    <a:p>
                      <a:endParaRPr lang="pl-PL"/>
                    </a:p>
                  </a:txBody>
                  <a:tcPr/>
                </a:tc>
                <a:tc hMerge="1">
                  <a:txBody>
                    <a:bodyPr/>
                    <a:lstStyle/>
                    <a:p>
                      <a:endParaRPr lang="pl-PL"/>
                    </a:p>
                  </a:txBody>
                  <a:tcPr/>
                </a:tc>
                <a:tc hMerge="1">
                  <a:txBody>
                    <a:bodyPr/>
                    <a:lstStyle/>
                    <a:p>
                      <a:endParaRPr lang="pl-PL"/>
                    </a:p>
                  </a:txBody>
                  <a:tcPr/>
                </a:tc>
                <a:tc hMerge="1">
                  <a:txBody>
                    <a:bodyPr/>
                    <a:lstStyle/>
                    <a:p>
                      <a:endParaRPr lang="pl-PL"/>
                    </a:p>
                  </a:txBody>
                  <a:tcPr/>
                </a:tc>
                <a:tc hMerge="1">
                  <a:txBody>
                    <a:bodyPr/>
                    <a:lstStyle/>
                    <a:p>
                      <a:endParaRPr lang="pl-PL"/>
                    </a:p>
                  </a:txBody>
                  <a:tcPr/>
                </a:tc>
                <a:extLst>
                  <a:ext uri="{0D108BD9-81ED-4DB2-BD59-A6C34878D82A}">
                    <a16:rowId xmlns:a16="http://schemas.microsoft.com/office/drawing/2014/main" val="40268513"/>
                  </a:ext>
                </a:extLst>
              </a:tr>
            </a:tbl>
          </a:graphicData>
        </a:graphic>
      </p:graphicFrame>
    </p:spTree>
    <p:extLst>
      <p:ext uri="{BB962C8B-B14F-4D97-AF65-F5344CB8AC3E}">
        <p14:creationId xmlns:p14="http://schemas.microsoft.com/office/powerpoint/2010/main" val="2267890009"/>
      </p:ext>
    </p:extLst>
  </p:cSld>
  <p:clrMapOvr>
    <a:masterClrMapping/>
  </p:clrMapOvr>
  <p:transition spd="slow">
    <p:cover dir="u"/>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9BBD28-6F2B-256A-B2E2-A52334F53FB7}"/>
            </a:ext>
          </a:extLst>
        </p:cNvPr>
        <p:cNvGrpSpPr/>
        <p:nvPr/>
      </p:nvGrpSpPr>
      <p:grpSpPr>
        <a:xfrm>
          <a:off x="0" y="0"/>
          <a:ext cx="0" cy="0"/>
          <a:chOff x="0" y="0"/>
          <a:chExt cx="0" cy="0"/>
        </a:xfrm>
      </p:grpSpPr>
      <p:sp>
        <p:nvSpPr>
          <p:cNvPr id="2" name="Tytuł 1">
            <a:extLst>
              <a:ext uri="{FF2B5EF4-FFF2-40B4-BE49-F238E27FC236}">
                <a16:creationId xmlns:a16="http://schemas.microsoft.com/office/drawing/2014/main" id="{8CFF9DFC-7A49-1059-C682-851EFBC42413}"/>
              </a:ext>
            </a:extLst>
          </p:cNvPr>
          <p:cNvSpPr>
            <a:spLocks noGrp="1"/>
          </p:cNvSpPr>
          <p:nvPr>
            <p:ph type="title"/>
          </p:nvPr>
        </p:nvSpPr>
        <p:spPr>
          <a:xfrm>
            <a:off x="838200" y="1035164"/>
            <a:ext cx="10515600" cy="724062"/>
          </a:xfrm>
        </p:spPr>
        <p:txBody>
          <a:bodyPr/>
          <a:lstStyle/>
          <a:p>
            <a:r>
              <a:rPr lang="pl-PL" dirty="0"/>
              <a:t>Dokumentacja rozliczeniowa</a:t>
            </a:r>
          </a:p>
        </p:txBody>
      </p:sp>
      <p:sp>
        <p:nvSpPr>
          <p:cNvPr id="3" name="Symbol zastępczy zawartości 2">
            <a:extLst>
              <a:ext uri="{FF2B5EF4-FFF2-40B4-BE49-F238E27FC236}">
                <a16:creationId xmlns:a16="http://schemas.microsoft.com/office/drawing/2014/main" id="{7655EB84-AEA3-99EF-8E9D-38FD1169C792}"/>
              </a:ext>
            </a:extLst>
          </p:cNvPr>
          <p:cNvSpPr>
            <a:spLocks noGrp="1"/>
          </p:cNvSpPr>
          <p:nvPr>
            <p:ph idx="1"/>
          </p:nvPr>
        </p:nvSpPr>
        <p:spPr>
          <a:xfrm>
            <a:off x="1152939" y="1560443"/>
            <a:ext cx="9959010" cy="4386209"/>
          </a:xfrm>
        </p:spPr>
        <p:txBody>
          <a:bodyPr>
            <a:noAutofit/>
          </a:bodyPr>
          <a:lstStyle/>
          <a:p>
            <a:pPr marL="0" indent="0" algn="ctr">
              <a:lnSpc>
                <a:spcPct val="150000"/>
              </a:lnSpc>
              <a:buNone/>
            </a:pPr>
            <a:r>
              <a:rPr lang="pl-PL" sz="1800" b="1" dirty="0"/>
              <a:t>System gospodarczy</a:t>
            </a:r>
          </a:p>
          <a:p>
            <a:pPr algn="just">
              <a:lnSpc>
                <a:spcPct val="100000"/>
              </a:lnSpc>
              <a:buFont typeface="Wingdings" panose="05000000000000000000" pitchFamily="2" charset="2"/>
              <a:buChar char="§"/>
            </a:pPr>
            <a:r>
              <a:rPr lang="pl-PL" sz="1600" dirty="0"/>
              <a:t>Zakres prac realizowany przez Beneficjenta siłami własnym tzw. „systemem gospodarczym” podlega obowiązkowej kontroli.</a:t>
            </a:r>
          </a:p>
          <a:p>
            <a:pPr algn="just">
              <a:lnSpc>
                <a:spcPct val="100000"/>
              </a:lnSpc>
              <a:buFont typeface="Wingdings" panose="05000000000000000000" pitchFamily="2" charset="2"/>
              <a:buChar char="§"/>
            </a:pPr>
            <a:r>
              <a:rPr lang="pl-PL" sz="1600" dirty="0"/>
              <a:t>Kontrola przeprowadzana jest na dokumentach. Beneficjent/pełnomocnik otrzymuje od pracownika Funduszu oceniającego wniosek  o płatność – protokół z kontroli częściowo już wypełniony. W protokole zostaną wypełnione następujące dane: </a:t>
            </a:r>
          </a:p>
          <a:p>
            <a:pPr lvl="1" algn="just">
              <a:lnSpc>
                <a:spcPct val="100000"/>
              </a:lnSpc>
              <a:buFont typeface="Wingdings" panose="05000000000000000000" pitchFamily="2" charset="2"/>
              <a:buChar char="Ø"/>
            </a:pPr>
            <a:r>
              <a:rPr lang="pl-PL" sz="1600" dirty="0"/>
              <a:t>rodzaj kontroli poprzez zaznaczenie pola: „z kontroli realizacji przedsięwzięcia przeprowadzonej na dokumentach w siedzibie </a:t>
            </a:r>
            <a:r>
              <a:rPr lang="pl-PL" sz="1600" dirty="0" err="1"/>
              <a:t>WFOŚiGW</a:t>
            </a:r>
            <a:r>
              <a:rPr lang="pl-PL" sz="1600" dirty="0"/>
              <a:t>”, </a:t>
            </a:r>
          </a:p>
          <a:p>
            <a:pPr lvl="1" algn="just">
              <a:lnSpc>
                <a:spcPct val="100000"/>
              </a:lnSpc>
              <a:buFont typeface="Wingdings" panose="05000000000000000000" pitchFamily="2" charset="2"/>
              <a:buChar char="Ø"/>
            </a:pPr>
            <a:r>
              <a:rPr lang="pl-PL" sz="1600" dirty="0"/>
              <a:t>rodzaj oraz forma kontroli (planowa/doraźna; podstawowa/pogłębiona),</a:t>
            </a:r>
          </a:p>
          <a:p>
            <a:pPr lvl="1" algn="just">
              <a:lnSpc>
                <a:spcPct val="100000"/>
              </a:lnSpc>
              <a:buFont typeface="Wingdings" panose="05000000000000000000" pitchFamily="2" charset="2"/>
              <a:buChar char="Ø"/>
            </a:pPr>
            <a:r>
              <a:rPr lang="pl-PL" sz="1600" dirty="0"/>
              <a:t>uzupełniona zostanie sekcji A w zakresie danych identyfikujących sprawę, tj. numeru umowy, nazwy </a:t>
            </a:r>
            <a:r>
              <a:rPr lang="pl-PL" sz="1600" dirty="0" err="1"/>
              <a:t>WFOŚiGW</a:t>
            </a:r>
            <a:r>
              <a:rPr lang="pl-PL" sz="1600" dirty="0"/>
              <a:t> oraz adresu budynku objętego przedsięwzięciem,</a:t>
            </a:r>
          </a:p>
          <a:p>
            <a:pPr lvl="1" algn="just">
              <a:lnSpc>
                <a:spcPct val="100000"/>
              </a:lnSpc>
              <a:buFont typeface="Wingdings" panose="05000000000000000000" pitchFamily="2" charset="2"/>
              <a:buChar char="Ø"/>
            </a:pPr>
            <a:r>
              <a:rPr lang="pl-PL" sz="1600" dirty="0"/>
              <a:t>uzupełniona zostanie sekcja B w zakresie danych kontrolującego poprzez wpisanie imienia i nazwiska pracownika prowadzącego sprawę.</a:t>
            </a:r>
          </a:p>
        </p:txBody>
      </p:sp>
    </p:spTree>
    <p:extLst>
      <p:ext uri="{BB962C8B-B14F-4D97-AF65-F5344CB8AC3E}">
        <p14:creationId xmlns:p14="http://schemas.microsoft.com/office/powerpoint/2010/main" val="3983179935"/>
      </p:ext>
    </p:extLst>
  </p:cSld>
  <p:clrMapOvr>
    <a:masterClrMapping/>
  </p:clrMapOvr>
  <p:transition spd="slow">
    <p:cover dir="u"/>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D9003D-0D64-9A03-0B42-B0BC14347638}"/>
            </a:ext>
          </a:extLst>
        </p:cNvPr>
        <p:cNvGrpSpPr/>
        <p:nvPr/>
      </p:nvGrpSpPr>
      <p:grpSpPr>
        <a:xfrm>
          <a:off x="0" y="0"/>
          <a:ext cx="0" cy="0"/>
          <a:chOff x="0" y="0"/>
          <a:chExt cx="0" cy="0"/>
        </a:xfrm>
      </p:grpSpPr>
      <p:sp>
        <p:nvSpPr>
          <p:cNvPr id="2" name="Tytuł 1">
            <a:extLst>
              <a:ext uri="{FF2B5EF4-FFF2-40B4-BE49-F238E27FC236}">
                <a16:creationId xmlns:a16="http://schemas.microsoft.com/office/drawing/2014/main" id="{E2EF6F6B-FE88-9854-05E7-2ED763A26DE0}"/>
              </a:ext>
            </a:extLst>
          </p:cNvPr>
          <p:cNvSpPr>
            <a:spLocks noGrp="1"/>
          </p:cNvSpPr>
          <p:nvPr>
            <p:ph type="title"/>
          </p:nvPr>
        </p:nvSpPr>
        <p:spPr/>
        <p:txBody>
          <a:bodyPr/>
          <a:lstStyle/>
          <a:p>
            <a:r>
              <a:rPr lang="pl-PL" dirty="0"/>
              <a:t>Dokumentacja rozliczeniowa</a:t>
            </a:r>
          </a:p>
        </p:txBody>
      </p:sp>
      <p:sp>
        <p:nvSpPr>
          <p:cNvPr id="3" name="Symbol zastępczy zawartości 2">
            <a:extLst>
              <a:ext uri="{FF2B5EF4-FFF2-40B4-BE49-F238E27FC236}">
                <a16:creationId xmlns:a16="http://schemas.microsoft.com/office/drawing/2014/main" id="{C09E59ED-8850-3E51-3B21-26439BBF4ADB}"/>
              </a:ext>
            </a:extLst>
          </p:cNvPr>
          <p:cNvSpPr>
            <a:spLocks noGrp="1"/>
          </p:cNvSpPr>
          <p:nvPr>
            <p:ph idx="1"/>
          </p:nvPr>
        </p:nvSpPr>
        <p:spPr>
          <a:xfrm>
            <a:off x="1282148" y="1987588"/>
            <a:ext cx="9601200" cy="3236053"/>
          </a:xfrm>
        </p:spPr>
        <p:txBody>
          <a:bodyPr>
            <a:noAutofit/>
          </a:bodyPr>
          <a:lstStyle/>
          <a:p>
            <a:pPr algn="just">
              <a:lnSpc>
                <a:spcPct val="100000"/>
              </a:lnSpc>
              <a:buFont typeface="Wingdings" panose="05000000000000000000" pitchFamily="2" charset="2"/>
              <a:buChar char="§"/>
            </a:pPr>
            <a:r>
              <a:rPr lang="pl-PL" sz="1600" dirty="0"/>
              <a:t>Beneficjent/pełnomocnik uzupełnia pozostałe sekcje odnoszące się do konkretnego przedsięwzięcia, </a:t>
            </a:r>
            <a:br>
              <a:rPr lang="pl-PL" sz="1600" dirty="0"/>
            </a:br>
            <a:r>
              <a:rPr lang="pl-PL" sz="1600" dirty="0"/>
              <a:t>w szczególności informacji dotyczących źródeł ciepła, zakresu rzeczowego przedsięwzięcia oraz pozostałych danych wymaganych formularzem. </a:t>
            </a:r>
          </a:p>
          <a:p>
            <a:pPr algn="just">
              <a:lnSpc>
                <a:spcPct val="100000"/>
              </a:lnSpc>
              <a:buFont typeface="Wingdings" panose="05000000000000000000" pitchFamily="2" charset="2"/>
              <a:buChar char="§"/>
            </a:pPr>
            <a:r>
              <a:rPr lang="pl-PL" sz="1600" dirty="0"/>
              <a:t>Po otrzymaniu od Beneficjenta/pełnomocnika kompletnego i uzupełnionego protokołu wraz z wymaganą dokumentacją, pracownik Funduszu – w zależności od przypadku – uzupełnienia sekcje D, E i/lub F, obejmujące ustalenie oraz wynik kontroli. </a:t>
            </a:r>
          </a:p>
          <a:p>
            <a:pPr marL="0" indent="0" algn="ctr">
              <a:lnSpc>
                <a:spcPct val="150000"/>
              </a:lnSpc>
              <a:buNone/>
            </a:pPr>
            <a:endParaRPr lang="pl-PL" sz="1600" b="1" dirty="0"/>
          </a:p>
          <a:p>
            <a:pPr marL="0" indent="0" algn="ctr">
              <a:lnSpc>
                <a:spcPct val="150000"/>
              </a:lnSpc>
              <a:buNone/>
            </a:pPr>
            <a:r>
              <a:rPr lang="pl-PL" sz="1600" b="1" dirty="0"/>
              <a:t>Po zakończeniu powyższych czynności podpisany protokół zostanie zwrotnie przekazany Beneficjentowi/pełnomocnikowi.</a:t>
            </a:r>
            <a:endParaRPr lang="pl-PL" sz="1600" dirty="0"/>
          </a:p>
        </p:txBody>
      </p:sp>
    </p:spTree>
    <p:extLst>
      <p:ext uri="{BB962C8B-B14F-4D97-AF65-F5344CB8AC3E}">
        <p14:creationId xmlns:p14="http://schemas.microsoft.com/office/powerpoint/2010/main" val="1141316740"/>
      </p:ext>
    </p:extLst>
  </p:cSld>
  <p:clrMapOvr>
    <a:masterClrMapping/>
  </p:clrMapOvr>
  <p:transition spd="slow">
    <p:cover dir="u"/>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CED4A9-1CDA-B811-501D-022006266784}"/>
            </a:ext>
          </a:extLst>
        </p:cNvPr>
        <p:cNvGrpSpPr/>
        <p:nvPr/>
      </p:nvGrpSpPr>
      <p:grpSpPr>
        <a:xfrm>
          <a:off x="0" y="0"/>
          <a:ext cx="0" cy="0"/>
          <a:chOff x="0" y="0"/>
          <a:chExt cx="0" cy="0"/>
        </a:xfrm>
      </p:grpSpPr>
      <p:sp>
        <p:nvSpPr>
          <p:cNvPr id="2" name="Tytuł 1">
            <a:extLst>
              <a:ext uri="{FF2B5EF4-FFF2-40B4-BE49-F238E27FC236}">
                <a16:creationId xmlns:a16="http://schemas.microsoft.com/office/drawing/2014/main" id="{DFB70FFA-5A2B-4F19-EF04-52409060F7EF}"/>
              </a:ext>
            </a:extLst>
          </p:cNvPr>
          <p:cNvSpPr>
            <a:spLocks noGrp="1"/>
          </p:cNvSpPr>
          <p:nvPr>
            <p:ph type="title"/>
          </p:nvPr>
        </p:nvSpPr>
        <p:spPr>
          <a:xfrm>
            <a:off x="973666" y="1219201"/>
            <a:ext cx="10515600" cy="711200"/>
          </a:xfrm>
        </p:spPr>
        <p:txBody>
          <a:bodyPr/>
          <a:lstStyle/>
          <a:p>
            <a:r>
              <a:rPr lang="pl-PL" dirty="0"/>
              <a:t>Wniosek o płatność</a:t>
            </a:r>
          </a:p>
        </p:txBody>
      </p:sp>
      <p:sp>
        <p:nvSpPr>
          <p:cNvPr id="3" name="Symbol zastępczy zawartości 2">
            <a:extLst>
              <a:ext uri="{FF2B5EF4-FFF2-40B4-BE49-F238E27FC236}">
                <a16:creationId xmlns:a16="http://schemas.microsoft.com/office/drawing/2014/main" id="{D50AB85D-47C0-11D5-95C9-AB3247DEE4E0}"/>
              </a:ext>
            </a:extLst>
          </p:cNvPr>
          <p:cNvSpPr>
            <a:spLocks noGrp="1"/>
          </p:cNvSpPr>
          <p:nvPr>
            <p:ph idx="1"/>
          </p:nvPr>
        </p:nvSpPr>
        <p:spPr>
          <a:xfrm>
            <a:off x="973666" y="1804277"/>
            <a:ext cx="10515600" cy="4030240"/>
          </a:xfrm>
        </p:spPr>
        <p:txBody>
          <a:bodyPr>
            <a:noAutofit/>
          </a:bodyPr>
          <a:lstStyle/>
          <a:p>
            <a:pPr marL="0" indent="0" algn="just">
              <a:buNone/>
            </a:pPr>
            <a:endParaRPr lang="pl-PL" sz="1600" dirty="0"/>
          </a:p>
          <a:p>
            <a:pPr marL="0" indent="0" algn="just">
              <a:buNone/>
            </a:pPr>
            <a:endParaRPr lang="pl-PL" sz="1600" dirty="0"/>
          </a:p>
          <a:p>
            <a:pPr marL="0" indent="0" algn="just">
              <a:buNone/>
            </a:pPr>
            <a:r>
              <a:rPr lang="pl-PL" sz="1600" dirty="0"/>
              <a:t>Po zrealizowaniu części lub całości zadań określonych w umowie dotacji, Beneficjent może wystąpić do WFOŚiGW </a:t>
            </a:r>
            <a:br>
              <a:rPr lang="pl-PL" sz="1600" dirty="0"/>
            </a:br>
            <a:r>
              <a:rPr lang="pl-PL" sz="1600" dirty="0"/>
              <a:t>o ich rozliczenie i uruchomienie płatności za wykonany zakres prac składając wniosek o płatność. </a:t>
            </a:r>
          </a:p>
          <a:p>
            <a:pPr marL="0" indent="0" algn="just">
              <a:buNone/>
            </a:pPr>
            <a:r>
              <a:rPr lang="pl-PL" sz="1600" b="1" dirty="0"/>
              <a:t>Wniosek o płatność</a:t>
            </a:r>
            <a:r>
              <a:rPr lang="pl-PL" sz="1600" dirty="0"/>
              <a:t> – dostępny jako formularz online w systemie GWD (Generator Wniosków o Dofinansowanie) na stronie </a:t>
            </a:r>
            <a:r>
              <a:rPr lang="pl-PL" sz="1600" dirty="0">
                <a:hlinkClick r:id="rId2"/>
              </a:rPr>
              <a:t>https://gwd.nfosigw.gov.pl/</a:t>
            </a:r>
            <a:r>
              <a:rPr lang="pl-PL" sz="1600" dirty="0"/>
              <a:t> oraz w serwisie „gov.pl” pod adresem </a:t>
            </a:r>
            <a:r>
              <a:rPr lang="pl-PL" sz="1600" dirty="0">
                <a:hlinkClick r:id="rId3"/>
              </a:rPr>
              <a:t>https://www.gov.pl/web/gov/skorzystaj-z-programu-czyste-powietrze</a:t>
            </a:r>
            <a:r>
              <a:rPr lang="pl-PL" sz="1600" dirty="0"/>
              <a:t>. </a:t>
            </a:r>
          </a:p>
          <a:p>
            <a:pPr marL="0" indent="0">
              <a:buNone/>
            </a:pPr>
            <a:r>
              <a:rPr lang="pl-PL" sz="1600" b="1" dirty="0"/>
              <a:t>Instrukcja wypełniania wniosku o płatność wraz z wymaganymi załącznikami </a:t>
            </a:r>
            <a:r>
              <a:rPr lang="pl-PL" sz="1600" dirty="0"/>
              <a:t>– </a:t>
            </a:r>
            <a:r>
              <a:rPr lang="pl-PL" sz="1600" dirty="0">
                <a:hlinkClick r:id="rId4"/>
              </a:rPr>
              <a:t>https://wfosigw.katowice.pl/program-priorytetowy-czyste-powietrze/wymagane-dokumenty-wnioski-skladane-od-31-03-2025/</a:t>
            </a:r>
            <a:r>
              <a:rPr lang="pl-PL" sz="1600" dirty="0"/>
              <a:t>.</a:t>
            </a:r>
          </a:p>
        </p:txBody>
      </p:sp>
    </p:spTree>
    <p:extLst>
      <p:ext uri="{BB962C8B-B14F-4D97-AF65-F5344CB8AC3E}">
        <p14:creationId xmlns:p14="http://schemas.microsoft.com/office/powerpoint/2010/main" val="413646184"/>
      </p:ext>
    </p:extLst>
  </p:cSld>
  <p:clrMapOvr>
    <a:masterClrMapping/>
  </p:clrMapOvr>
  <p:transition spd="slow">
    <p:cover dir="u"/>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307B8DC0-1364-BB9D-D4AD-3127C9749FCF}"/>
              </a:ext>
            </a:extLst>
          </p:cNvPr>
          <p:cNvSpPr>
            <a:spLocks noGrp="1"/>
          </p:cNvSpPr>
          <p:nvPr>
            <p:ph type="title"/>
          </p:nvPr>
        </p:nvSpPr>
        <p:spPr/>
        <p:txBody>
          <a:bodyPr/>
          <a:lstStyle/>
          <a:p>
            <a:r>
              <a:rPr lang="pl-PL" dirty="0"/>
              <a:t>Audyt energetyczny, a świadectwo charakterystyki energetycznej</a:t>
            </a:r>
          </a:p>
        </p:txBody>
      </p:sp>
      <p:sp>
        <p:nvSpPr>
          <p:cNvPr id="3" name="Symbol zastępczy zawartości 2">
            <a:extLst>
              <a:ext uri="{FF2B5EF4-FFF2-40B4-BE49-F238E27FC236}">
                <a16:creationId xmlns:a16="http://schemas.microsoft.com/office/drawing/2014/main" id="{F27379D4-A216-4184-737F-38ADC2BDE6F6}"/>
              </a:ext>
            </a:extLst>
          </p:cNvPr>
          <p:cNvSpPr>
            <a:spLocks noGrp="1"/>
          </p:cNvSpPr>
          <p:nvPr>
            <p:ph idx="1"/>
          </p:nvPr>
        </p:nvSpPr>
        <p:spPr/>
        <p:txBody>
          <a:bodyPr>
            <a:normAutofit fontScale="70000" lnSpcReduction="20000"/>
          </a:bodyPr>
          <a:lstStyle/>
          <a:p>
            <a:pPr marL="0" indent="0" algn="just">
              <a:lnSpc>
                <a:spcPct val="110000"/>
              </a:lnSpc>
              <a:buNone/>
            </a:pPr>
            <a:r>
              <a:rPr lang="pl-PL" b="1" u="sng" dirty="0">
                <a:solidFill>
                  <a:schemeClr val="accent1">
                    <a:lumMod val="75000"/>
                  </a:schemeClr>
                </a:solidFill>
              </a:rPr>
              <a:t>Audyt energetyczny </a:t>
            </a:r>
            <a:r>
              <a:rPr lang="pl-PL" dirty="0"/>
              <a:t>– to ekspertyza techniczno-ekonomiczna, </a:t>
            </a:r>
          </a:p>
          <a:p>
            <a:pPr algn="just">
              <a:lnSpc>
                <a:spcPct val="110000"/>
              </a:lnSpc>
              <a:buFont typeface="Wingdings" panose="05000000000000000000" pitchFamily="2" charset="2"/>
              <a:buChar char="§"/>
            </a:pPr>
            <a:r>
              <a:rPr lang="pl-PL" dirty="0"/>
              <a:t>stanowiąca ocenę istniejącego stanu obiektu, użytkowania energią w danym obiekcie </a:t>
            </a:r>
            <a:r>
              <a:rPr lang="pl-PL" u="sng" dirty="0"/>
              <a:t>(przed modernizacją), </a:t>
            </a:r>
          </a:p>
          <a:p>
            <a:pPr algn="just">
              <a:lnSpc>
                <a:spcPct val="110000"/>
              </a:lnSpc>
              <a:buFont typeface="Wingdings" panose="05000000000000000000" pitchFamily="2" charset="2"/>
              <a:buChar char="§"/>
            </a:pPr>
            <a:r>
              <a:rPr lang="pl-PL" dirty="0"/>
              <a:t>zawiera analizę ekonomiczno-energetyczną usprawnień w budynku wraz z wyborem optymalnego zakresu prac modernizacyjnych (optymalnego wariantu prac wskazanych do zrealizowania),</a:t>
            </a:r>
          </a:p>
          <a:p>
            <a:pPr algn="just">
              <a:lnSpc>
                <a:spcPct val="110000"/>
              </a:lnSpc>
              <a:buFont typeface="Wingdings" panose="05000000000000000000" pitchFamily="2" charset="2"/>
              <a:buChar char="§"/>
            </a:pPr>
            <a:r>
              <a:rPr lang="pl-PL" dirty="0"/>
              <a:t>stan obiektu, użytkowania energią w danym obiekcie (</a:t>
            </a:r>
            <a:r>
              <a:rPr lang="pl-PL" u="sng" dirty="0"/>
              <a:t>po modernizacji, po zrealizowaniu wariantu optymalnego</a:t>
            </a:r>
            <a:r>
              <a:rPr lang="pl-PL" dirty="0"/>
              <a:t>).</a:t>
            </a:r>
            <a:endParaRPr lang="pl-PL" b="1" dirty="0">
              <a:solidFill>
                <a:schemeClr val="accent1">
                  <a:lumMod val="40000"/>
                  <a:lumOff val="60000"/>
                </a:schemeClr>
              </a:solidFill>
            </a:endParaRPr>
          </a:p>
          <a:p>
            <a:pPr marL="0" indent="0" algn="just">
              <a:lnSpc>
                <a:spcPct val="110000"/>
              </a:lnSpc>
              <a:buNone/>
            </a:pPr>
            <a:endParaRPr lang="pl-PL" b="1" u="sng" dirty="0">
              <a:solidFill>
                <a:schemeClr val="accent1">
                  <a:lumMod val="40000"/>
                  <a:lumOff val="60000"/>
                </a:schemeClr>
              </a:solidFill>
            </a:endParaRPr>
          </a:p>
          <a:p>
            <a:pPr marL="0" indent="0" algn="just">
              <a:lnSpc>
                <a:spcPct val="110000"/>
              </a:lnSpc>
              <a:buNone/>
            </a:pPr>
            <a:r>
              <a:rPr lang="pl-PL" b="1" u="sng" dirty="0">
                <a:solidFill>
                  <a:schemeClr val="accent1">
                    <a:lumMod val="75000"/>
                  </a:schemeClr>
                </a:solidFill>
              </a:rPr>
              <a:t>Świadectwo charakterystyki energetycznej </a:t>
            </a:r>
            <a:r>
              <a:rPr lang="pl-PL" dirty="0"/>
              <a:t>– dokument potwierdzający zrealizowanie przez Beneficjenta wszystkich ulepszeń wskazanych w audycie energetycznym, w wariancie optymalnym, oraz uzyskanie założonych wskaźników wpływających na poprawę efektywności energetycznej budynku m.in. EU, EK, EP, współczynniki przenikania ciepła przegród budowlanych.</a:t>
            </a:r>
          </a:p>
          <a:p>
            <a:pPr marL="0" indent="0">
              <a:buNone/>
            </a:pPr>
            <a:endParaRPr lang="pl-PL" dirty="0"/>
          </a:p>
        </p:txBody>
      </p:sp>
    </p:spTree>
    <p:extLst>
      <p:ext uri="{BB962C8B-B14F-4D97-AF65-F5344CB8AC3E}">
        <p14:creationId xmlns:p14="http://schemas.microsoft.com/office/powerpoint/2010/main" val="2452012334"/>
      </p:ext>
    </p:extLst>
  </p:cSld>
  <p:clrMapOvr>
    <a:masterClrMapping/>
  </p:clrMapOvr>
  <p:transition spd="slow">
    <p:cover dir="u"/>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A8E45C2D-4F91-505C-92D7-05872A06383B}"/>
              </a:ext>
            </a:extLst>
          </p:cNvPr>
          <p:cNvSpPr>
            <a:spLocks noGrp="1"/>
          </p:cNvSpPr>
          <p:nvPr>
            <p:ph type="title"/>
          </p:nvPr>
        </p:nvSpPr>
        <p:spPr/>
        <p:txBody>
          <a:bodyPr/>
          <a:lstStyle/>
          <a:p>
            <a:r>
              <a:rPr lang="pl-PL" dirty="0"/>
              <a:t>wskaźniki EU, EK i EP</a:t>
            </a:r>
          </a:p>
        </p:txBody>
      </p:sp>
      <p:pic>
        <p:nvPicPr>
          <p:cNvPr id="4" name="Obraz 3">
            <a:extLst>
              <a:ext uri="{FF2B5EF4-FFF2-40B4-BE49-F238E27FC236}">
                <a16:creationId xmlns:a16="http://schemas.microsoft.com/office/drawing/2014/main" id="{A354337E-E694-F830-B4B7-0B33DEA8FF68}"/>
              </a:ext>
            </a:extLst>
          </p:cNvPr>
          <p:cNvPicPr>
            <a:picLocks noChangeAspect="1"/>
          </p:cNvPicPr>
          <p:nvPr/>
        </p:nvPicPr>
        <p:blipFill>
          <a:blip r:embed="rId2"/>
          <a:stretch>
            <a:fillRect/>
          </a:stretch>
        </p:blipFill>
        <p:spPr>
          <a:xfrm>
            <a:off x="838199" y="2021301"/>
            <a:ext cx="10515599" cy="3445579"/>
          </a:xfrm>
          <a:prstGeom prst="rect">
            <a:avLst/>
          </a:prstGeom>
        </p:spPr>
      </p:pic>
    </p:spTree>
    <p:extLst>
      <p:ext uri="{BB962C8B-B14F-4D97-AF65-F5344CB8AC3E}">
        <p14:creationId xmlns:p14="http://schemas.microsoft.com/office/powerpoint/2010/main" val="3151193403"/>
      </p:ext>
    </p:extLst>
  </p:cSld>
  <p:clrMapOvr>
    <a:masterClrMapping/>
  </p:clrMapOvr>
  <p:transition spd="slow">
    <p:cover dir="u"/>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B3E3EB2A-0C9A-C174-5AC4-EBFA3381BDF8}"/>
              </a:ext>
            </a:extLst>
          </p:cNvPr>
          <p:cNvSpPr>
            <a:spLocks noGrp="1"/>
          </p:cNvSpPr>
          <p:nvPr>
            <p:ph type="title"/>
          </p:nvPr>
        </p:nvSpPr>
        <p:spPr/>
        <p:txBody>
          <a:bodyPr/>
          <a:lstStyle/>
          <a:p>
            <a:r>
              <a:rPr lang="pl-PL" dirty="0"/>
              <a:t>Zależność pomiędzy EU, EK, EP</a:t>
            </a:r>
          </a:p>
        </p:txBody>
      </p:sp>
      <p:pic>
        <p:nvPicPr>
          <p:cNvPr id="7" name="Obraz 6">
            <a:extLst>
              <a:ext uri="{FF2B5EF4-FFF2-40B4-BE49-F238E27FC236}">
                <a16:creationId xmlns:a16="http://schemas.microsoft.com/office/drawing/2014/main" id="{1E0A6D18-B72B-1773-AAA6-CCAAD5DF46A5}"/>
              </a:ext>
            </a:extLst>
          </p:cNvPr>
          <p:cNvPicPr>
            <a:picLocks noChangeAspect="1"/>
          </p:cNvPicPr>
          <p:nvPr/>
        </p:nvPicPr>
        <p:blipFill>
          <a:blip r:embed="rId2"/>
          <a:stretch>
            <a:fillRect/>
          </a:stretch>
        </p:blipFill>
        <p:spPr>
          <a:xfrm>
            <a:off x="2323322" y="1883040"/>
            <a:ext cx="7940352" cy="3754785"/>
          </a:xfrm>
          <a:prstGeom prst="rect">
            <a:avLst/>
          </a:prstGeom>
        </p:spPr>
      </p:pic>
    </p:spTree>
    <p:extLst>
      <p:ext uri="{BB962C8B-B14F-4D97-AF65-F5344CB8AC3E}">
        <p14:creationId xmlns:p14="http://schemas.microsoft.com/office/powerpoint/2010/main" val="1346044891"/>
      </p:ext>
    </p:extLst>
  </p:cSld>
  <p:clrMapOvr>
    <a:masterClrMapping/>
  </p:clrMapOvr>
  <p:transition spd="slow">
    <p:cover dir="u"/>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C72D66A1-589A-4424-57EB-033468289C19}"/>
              </a:ext>
            </a:extLst>
          </p:cNvPr>
          <p:cNvSpPr>
            <a:spLocks noGrp="1"/>
          </p:cNvSpPr>
          <p:nvPr>
            <p:ph type="title"/>
          </p:nvPr>
        </p:nvSpPr>
        <p:spPr>
          <a:xfrm>
            <a:off x="838200" y="728940"/>
            <a:ext cx="10515600" cy="1089484"/>
          </a:xfrm>
        </p:spPr>
        <p:txBody>
          <a:bodyPr/>
          <a:lstStyle/>
          <a:p>
            <a:r>
              <a:rPr lang="pl-PL" dirty="0"/>
              <a:t>Współczynniki przenikania ciepła przegród budowlanych</a:t>
            </a:r>
          </a:p>
        </p:txBody>
      </p:sp>
      <p:pic>
        <p:nvPicPr>
          <p:cNvPr id="4" name="Symbol zastępczy zawartości 3">
            <a:extLst>
              <a:ext uri="{FF2B5EF4-FFF2-40B4-BE49-F238E27FC236}">
                <a16:creationId xmlns:a16="http://schemas.microsoft.com/office/drawing/2014/main" id="{06B77304-09F0-9AA0-1BEF-694539A595CB}"/>
              </a:ext>
            </a:extLst>
          </p:cNvPr>
          <p:cNvPicPr>
            <a:picLocks noChangeAspect="1"/>
          </p:cNvPicPr>
          <p:nvPr/>
        </p:nvPicPr>
        <p:blipFill>
          <a:blip r:embed="rId2"/>
          <a:stretch>
            <a:fillRect/>
          </a:stretch>
        </p:blipFill>
        <p:spPr>
          <a:xfrm>
            <a:off x="683898" y="1492898"/>
            <a:ext cx="3749075" cy="5119853"/>
          </a:xfrm>
          <a:prstGeom prst="rect">
            <a:avLst/>
          </a:prstGeom>
        </p:spPr>
      </p:pic>
      <p:pic>
        <p:nvPicPr>
          <p:cNvPr id="5" name="Obraz 4">
            <a:extLst>
              <a:ext uri="{FF2B5EF4-FFF2-40B4-BE49-F238E27FC236}">
                <a16:creationId xmlns:a16="http://schemas.microsoft.com/office/drawing/2014/main" id="{3057DA15-1E73-2758-A029-C04C05E7A882}"/>
              </a:ext>
            </a:extLst>
          </p:cNvPr>
          <p:cNvPicPr>
            <a:picLocks noChangeAspect="1"/>
          </p:cNvPicPr>
          <p:nvPr/>
        </p:nvPicPr>
        <p:blipFill>
          <a:blip r:embed="rId3"/>
          <a:stretch>
            <a:fillRect/>
          </a:stretch>
        </p:blipFill>
        <p:spPr>
          <a:xfrm>
            <a:off x="4609444" y="1492898"/>
            <a:ext cx="3283942" cy="4329938"/>
          </a:xfrm>
          <a:prstGeom prst="rect">
            <a:avLst/>
          </a:prstGeom>
        </p:spPr>
      </p:pic>
      <p:sp>
        <p:nvSpPr>
          <p:cNvPr id="7" name="pole tekstowe 6">
            <a:extLst>
              <a:ext uri="{FF2B5EF4-FFF2-40B4-BE49-F238E27FC236}">
                <a16:creationId xmlns:a16="http://schemas.microsoft.com/office/drawing/2014/main" id="{BD49A398-300C-B819-AB5B-AAB6BCA28A66}"/>
              </a:ext>
            </a:extLst>
          </p:cNvPr>
          <p:cNvSpPr txBox="1"/>
          <p:nvPr/>
        </p:nvSpPr>
        <p:spPr>
          <a:xfrm>
            <a:off x="8293981" y="1744500"/>
            <a:ext cx="2659224" cy="2031325"/>
          </a:xfrm>
          <a:prstGeom prst="rect">
            <a:avLst/>
          </a:prstGeom>
          <a:noFill/>
        </p:spPr>
        <p:txBody>
          <a:bodyPr wrap="square">
            <a:spAutoFit/>
          </a:bodyPr>
          <a:lstStyle/>
          <a:p>
            <a:r>
              <a:rPr lang="pl-PL" sz="1800" b="1" dirty="0"/>
              <a:t>Załącznik nr 2 </a:t>
            </a:r>
          </a:p>
          <a:p>
            <a:r>
              <a:rPr lang="pl-PL" sz="1800" b="1" dirty="0"/>
              <a:t>z </a:t>
            </a:r>
            <a:r>
              <a:rPr lang="pl-PL" b="1" dirty="0"/>
              <a:t>R</a:t>
            </a:r>
            <a:r>
              <a:rPr lang="pl-PL" sz="1800" b="1" dirty="0"/>
              <a:t>ozporządzenia </a:t>
            </a:r>
            <a:r>
              <a:rPr lang="pl-PL" b="1" dirty="0"/>
              <a:t>M</a:t>
            </a:r>
            <a:r>
              <a:rPr lang="pl-PL" sz="1800" b="1" dirty="0"/>
              <a:t>inistra  Infrastruktury w sprawie warunków technicznych, jakim powinny odpowiadać budynki i ich usytuowanie </a:t>
            </a:r>
            <a:endParaRPr lang="pl-PL" dirty="0"/>
          </a:p>
        </p:txBody>
      </p:sp>
    </p:spTree>
    <p:extLst>
      <p:ext uri="{BB962C8B-B14F-4D97-AF65-F5344CB8AC3E}">
        <p14:creationId xmlns:p14="http://schemas.microsoft.com/office/powerpoint/2010/main" val="379541512"/>
      </p:ext>
    </p:extLst>
  </p:cSld>
  <p:clrMapOvr>
    <a:masterClrMapping/>
  </p:clrMapOvr>
  <p:transition spd="slow">
    <p:cover dir="u"/>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208100EC-F5F3-DF23-E7E2-EDACD1FA1F8B}"/>
              </a:ext>
            </a:extLst>
          </p:cNvPr>
          <p:cNvSpPr>
            <a:spLocks noGrp="1"/>
          </p:cNvSpPr>
          <p:nvPr>
            <p:ph type="title"/>
          </p:nvPr>
        </p:nvSpPr>
        <p:spPr>
          <a:xfrm>
            <a:off x="838200" y="1035164"/>
            <a:ext cx="10515600" cy="663893"/>
          </a:xfrm>
        </p:spPr>
        <p:txBody>
          <a:bodyPr/>
          <a:lstStyle/>
          <a:p>
            <a:r>
              <a:rPr lang="pl-PL" dirty="0"/>
              <a:t>Dokumentacja rozliczeniowa</a:t>
            </a:r>
          </a:p>
        </p:txBody>
      </p:sp>
      <p:sp>
        <p:nvSpPr>
          <p:cNvPr id="4" name="Symbol zastępczy zawartości 3">
            <a:extLst>
              <a:ext uri="{FF2B5EF4-FFF2-40B4-BE49-F238E27FC236}">
                <a16:creationId xmlns:a16="http://schemas.microsoft.com/office/drawing/2014/main" id="{0C5D1141-E5BC-7CC0-A94D-3AFD6B934B38}"/>
              </a:ext>
            </a:extLst>
          </p:cNvPr>
          <p:cNvSpPr>
            <a:spLocks noGrp="1"/>
          </p:cNvSpPr>
          <p:nvPr>
            <p:ph sz="half" idx="1"/>
          </p:nvPr>
        </p:nvSpPr>
        <p:spPr>
          <a:xfrm>
            <a:off x="838200" y="1699057"/>
            <a:ext cx="5181600" cy="4477906"/>
          </a:xfrm>
        </p:spPr>
        <p:txBody>
          <a:bodyPr/>
          <a:lstStyle/>
          <a:p>
            <a:pPr marL="0" indent="0" algn="ctr">
              <a:buNone/>
            </a:pPr>
            <a:r>
              <a:rPr lang="pl-PL" b="1" dirty="0"/>
              <a:t>ŚCHE</a:t>
            </a:r>
          </a:p>
        </p:txBody>
      </p:sp>
      <p:sp>
        <p:nvSpPr>
          <p:cNvPr id="5" name="Symbol zastępczy zawartości 4">
            <a:extLst>
              <a:ext uri="{FF2B5EF4-FFF2-40B4-BE49-F238E27FC236}">
                <a16:creationId xmlns:a16="http://schemas.microsoft.com/office/drawing/2014/main" id="{6C82CDBA-3A8C-442E-EC26-AC134CAC213E}"/>
              </a:ext>
            </a:extLst>
          </p:cNvPr>
          <p:cNvSpPr>
            <a:spLocks noGrp="1"/>
          </p:cNvSpPr>
          <p:nvPr>
            <p:ph sz="half" idx="2"/>
          </p:nvPr>
        </p:nvSpPr>
        <p:spPr>
          <a:xfrm>
            <a:off x="5689600" y="1874982"/>
            <a:ext cx="5664199" cy="4301981"/>
          </a:xfrm>
        </p:spPr>
        <p:txBody>
          <a:bodyPr/>
          <a:lstStyle/>
          <a:p>
            <a:pPr marL="0" indent="0" algn="ctr">
              <a:buNone/>
            </a:pPr>
            <a:r>
              <a:rPr lang="pl-PL" b="1" dirty="0"/>
              <a:t>DPAE</a:t>
            </a:r>
          </a:p>
          <a:p>
            <a:endParaRPr lang="pl-PL" dirty="0"/>
          </a:p>
        </p:txBody>
      </p:sp>
      <p:pic>
        <p:nvPicPr>
          <p:cNvPr id="6" name="Obraz 5">
            <a:extLst>
              <a:ext uri="{FF2B5EF4-FFF2-40B4-BE49-F238E27FC236}">
                <a16:creationId xmlns:a16="http://schemas.microsoft.com/office/drawing/2014/main" id="{4C7995D9-BDAC-A5B0-BDFD-162047FF2644}"/>
              </a:ext>
            </a:extLst>
          </p:cNvPr>
          <p:cNvPicPr>
            <a:picLocks noChangeAspect="1"/>
          </p:cNvPicPr>
          <p:nvPr/>
        </p:nvPicPr>
        <p:blipFill rotWithShape="1">
          <a:blip r:embed="rId2"/>
          <a:srcRect l="1" r="1597"/>
          <a:stretch/>
        </p:blipFill>
        <p:spPr bwMode="auto">
          <a:xfrm>
            <a:off x="6244002" y="2483022"/>
            <a:ext cx="5591232" cy="1922723"/>
          </a:xfrm>
          <a:prstGeom prst="rect">
            <a:avLst/>
          </a:prstGeom>
          <a:ln>
            <a:noFill/>
          </a:ln>
          <a:extLst>
            <a:ext uri="{53640926-AAD7-44D8-BBD7-CCE9431645EC}">
              <a14:shadowObscured xmlns:a14="http://schemas.microsoft.com/office/drawing/2010/main"/>
            </a:ext>
          </a:extLst>
        </p:spPr>
      </p:pic>
      <p:pic>
        <p:nvPicPr>
          <p:cNvPr id="8" name="Obraz 7">
            <a:extLst>
              <a:ext uri="{FF2B5EF4-FFF2-40B4-BE49-F238E27FC236}">
                <a16:creationId xmlns:a16="http://schemas.microsoft.com/office/drawing/2014/main" id="{EA254F93-337A-AE60-6AD8-83EF3D40B1D6}"/>
              </a:ext>
            </a:extLst>
          </p:cNvPr>
          <p:cNvPicPr>
            <a:picLocks noChangeAspect="1"/>
          </p:cNvPicPr>
          <p:nvPr/>
        </p:nvPicPr>
        <p:blipFill>
          <a:blip r:embed="rId3"/>
          <a:stretch>
            <a:fillRect/>
          </a:stretch>
        </p:blipFill>
        <p:spPr>
          <a:xfrm>
            <a:off x="613395" y="2084832"/>
            <a:ext cx="4909950" cy="1941140"/>
          </a:xfrm>
          <a:prstGeom prst="rect">
            <a:avLst/>
          </a:prstGeom>
        </p:spPr>
      </p:pic>
      <p:pic>
        <p:nvPicPr>
          <p:cNvPr id="11" name="Obraz 10">
            <a:extLst>
              <a:ext uri="{FF2B5EF4-FFF2-40B4-BE49-F238E27FC236}">
                <a16:creationId xmlns:a16="http://schemas.microsoft.com/office/drawing/2014/main" id="{CBE92D0D-DB0C-8508-3FC4-0A3ABE0CA067}"/>
              </a:ext>
            </a:extLst>
          </p:cNvPr>
          <p:cNvPicPr>
            <a:picLocks noChangeAspect="1"/>
          </p:cNvPicPr>
          <p:nvPr/>
        </p:nvPicPr>
        <p:blipFill>
          <a:blip r:embed="rId4"/>
          <a:stretch>
            <a:fillRect/>
          </a:stretch>
        </p:blipFill>
        <p:spPr>
          <a:xfrm>
            <a:off x="581997" y="4165885"/>
            <a:ext cx="4883401" cy="1871165"/>
          </a:xfrm>
          <a:prstGeom prst="rect">
            <a:avLst/>
          </a:prstGeom>
        </p:spPr>
      </p:pic>
    </p:spTree>
    <p:extLst>
      <p:ext uri="{BB962C8B-B14F-4D97-AF65-F5344CB8AC3E}">
        <p14:creationId xmlns:p14="http://schemas.microsoft.com/office/powerpoint/2010/main" val="618239386"/>
      </p:ext>
    </p:extLst>
  </p:cSld>
  <p:clrMapOvr>
    <a:masterClrMapping/>
  </p:clrMapOvr>
  <p:transition spd="slow">
    <p:cover dir="u"/>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208100EC-F5F3-DF23-E7E2-EDACD1FA1F8B}"/>
              </a:ext>
            </a:extLst>
          </p:cNvPr>
          <p:cNvSpPr>
            <a:spLocks noGrp="1"/>
          </p:cNvSpPr>
          <p:nvPr>
            <p:ph type="title"/>
          </p:nvPr>
        </p:nvSpPr>
        <p:spPr>
          <a:xfrm>
            <a:off x="838200" y="1035164"/>
            <a:ext cx="10515600" cy="553491"/>
          </a:xfrm>
        </p:spPr>
        <p:txBody>
          <a:bodyPr/>
          <a:lstStyle/>
          <a:p>
            <a:r>
              <a:rPr lang="pl-PL" dirty="0"/>
              <a:t>Dokumentacja rozliczeniowa</a:t>
            </a:r>
          </a:p>
        </p:txBody>
      </p:sp>
      <p:sp>
        <p:nvSpPr>
          <p:cNvPr id="4" name="Symbol zastępczy zawartości 3">
            <a:extLst>
              <a:ext uri="{FF2B5EF4-FFF2-40B4-BE49-F238E27FC236}">
                <a16:creationId xmlns:a16="http://schemas.microsoft.com/office/drawing/2014/main" id="{0C5D1141-E5BC-7CC0-A94D-3AFD6B934B38}"/>
              </a:ext>
            </a:extLst>
          </p:cNvPr>
          <p:cNvSpPr>
            <a:spLocks noGrp="1"/>
          </p:cNvSpPr>
          <p:nvPr>
            <p:ph sz="half" idx="1"/>
          </p:nvPr>
        </p:nvSpPr>
        <p:spPr>
          <a:xfrm>
            <a:off x="838200" y="1588655"/>
            <a:ext cx="5181600" cy="4588308"/>
          </a:xfrm>
        </p:spPr>
        <p:txBody>
          <a:bodyPr/>
          <a:lstStyle/>
          <a:p>
            <a:pPr marL="0" indent="0" algn="ctr">
              <a:buNone/>
            </a:pPr>
            <a:r>
              <a:rPr lang="pl-PL" b="1" dirty="0"/>
              <a:t>ŚCHE</a:t>
            </a:r>
          </a:p>
        </p:txBody>
      </p:sp>
      <p:sp>
        <p:nvSpPr>
          <p:cNvPr id="5" name="Symbol zastępczy zawartości 4">
            <a:extLst>
              <a:ext uri="{FF2B5EF4-FFF2-40B4-BE49-F238E27FC236}">
                <a16:creationId xmlns:a16="http://schemas.microsoft.com/office/drawing/2014/main" id="{6C82CDBA-3A8C-442E-EC26-AC134CAC213E}"/>
              </a:ext>
            </a:extLst>
          </p:cNvPr>
          <p:cNvSpPr>
            <a:spLocks noGrp="1"/>
          </p:cNvSpPr>
          <p:nvPr>
            <p:ph sz="half" idx="2"/>
          </p:nvPr>
        </p:nvSpPr>
        <p:spPr>
          <a:xfrm>
            <a:off x="5689600" y="1588656"/>
            <a:ext cx="5664199" cy="4588308"/>
          </a:xfrm>
        </p:spPr>
        <p:txBody>
          <a:bodyPr/>
          <a:lstStyle/>
          <a:p>
            <a:pPr marL="0" indent="0" algn="ctr">
              <a:buNone/>
            </a:pPr>
            <a:r>
              <a:rPr lang="pl-PL" b="1" dirty="0"/>
              <a:t>DPAE</a:t>
            </a:r>
          </a:p>
          <a:p>
            <a:endParaRPr lang="pl-PL" dirty="0"/>
          </a:p>
        </p:txBody>
      </p:sp>
      <p:pic>
        <p:nvPicPr>
          <p:cNvPr id="8" name="Obraz 7">
            <a:extLst>
              <a:ext uri="{FF2B5EF4-FFF2-40B4-BE49-F238E27FC236}">
                <a16:creationId xmlns:a16="http://schemas.microsoft.com/office/drawing/2014/main" id="{4F412B52-6287-9800-10EC-F897526D0CF2}"/>
              </a:ext>
            </a:extLst>
          </p:cNvPr>
          <p:cNvPicPr>
            <a:picLocks noChangeAspect="1"/>
          </p:cNvPicPr>
          <p:nvPr/>
        </p:nvPicPr>
        <p:blipFill rotWithShape="1">
          <a:blip r:embed="rId2"/>
          <a:srcRect b="2860"/>
          <a:stretch/>
        </p:blipFill>
        <p:spPr bwMode="auto">
          <a:xfrm>
            <a:off x="6644956" y="1906587"/>
            <a:ext cx="4484862" cy="3638118"/>
          </a:xfrm>
          <a:prstGeom prst="rect">
            <a:avLst/>
          </a:prstGeom>
          <a:ln>
            <a:noFill/>
          </a:ln>
          <a:extLst>
            <a:ext uri="{53640926-AAD7-44D8-BBD7-CCE9431645EC}">
              <a14:shadowObscured xmlns:a14="http://schemas.microsoft.com/office/drawing/2010/main"/>
            </a:ext>
          </a:extLst>
        </p:spPr>
      </p:pic>
      <p:pic>
        <p:nvPicPr>
          <p:cNvPr id="10" name="Obraz 9">
            <a:extLst>
              <a:ext uri="{FF2B5EF4-FFF2-40B4-BE49-F238E27FC236}">
                <a16:creationId xmlns:a16="http://schemas.microsoft.com/office/drawing/2014/main" id="{D9992CBB-0C47-6DA0-EC74-3EB9D5FD4A2D}"/>
              </a:ext>
            </a:extLst>
          </p:cNvPr>
          <p:cNvPicPr>
            <a:picLocks noChangeAspect="1"/>
          </p:cNvPicPr>
          <p:nvPr/>
        </p:nvPicPr>
        <p:blipFill rotWithShape="1">
          <a:blip r:embed="rId3"/>
          <a:srcRect l="1" t="1944" r="875"/>
          <a:stretch/>
        </p:blipFill>
        <p:spPr bwMode="auto">
          <a:xfrm>
            <a:off x="720436" y="2068946"/>
            <a:ext cx="5061528" cy="3952404"/>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579901612"/>
      </p:ext>
    </p:extLst>
  </p:cSld>
  <p:clrMapOvr>
    <a:masterClrMapping/>
  </p:clrMapOvr>
  <p:transition spd="slow">
    <p:cover dir="u"/>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141FBD9C-3347-C350-8683-6FA3D828080E}"/>
              </a:ext>
            </a:extLst>
          </p:cNvPr>
          <p:cNvSpPr>
            <a:spLocks noGrp="1"/>
          </p:cNvSpPr>
          <p:nvPr>
            <p:ph type="title"/>
          </p:nvPr>
        </p:nvSpPr>
        <p:spPr>
          <a:xfrm>
            <a:off x="838200" y="1035164"/>
            <a:ext cx="10515600" cy="553491"/>
          </a:xfrm>
        </p:spPr>
        <p:txBody>
          <a:bodyPr/>
          <a:lstStyle/>
          <a:p>
            <a:r>
              <a:rPr lang="pl-PL" dirty="0"/>
              <a:t>Dokumentacja rozliczeniowa</a:t>
            </a:r>
          </a:p>
        </p:txBody>
      </p:sp>
      <p:pic>
        <p:nvPicPr>
          <p:cNvPr id="6" name="Symbol zastępczy zawartości 5">
            <a:extLst>
              <a:ext uri="{FF2B5EF4-FFF2-40B4-BE49-F238E27FC236}">
                <a16:creationId xmlns:a16="http://schemas.microsoft.com/office/drawing/2014/main" id="{70C8C7A9-922B-2467-B704-69ABE3142364}"/>
              </a:ext>
            </a:extLst>
          </p:cNvPr>
          <p:cNvPicPr>
            <a:picLocks noGrp="1" noChangeAspect="1"/>
          </p:cNvPicPr>
          <p:nvPr>
            <p:ph sz="half" idx="1"/>
          </p:nvPr>
        </p:nvPicPr>
        <p:blipFill>
          <a:blip r:embed="rId2"/>
          <a:stretch>
            <a:fillRect/>
          </a:stretch>
        </p:blipFill>
        <p:spPr>
          <a:xfrm>
            <a:off x="1542473" y="1750291"/>
            <a:ext cx="4387272" cy="4608945"/>
          </a:xfrm>
        </p:spPr>
      </p:pic>
      <p:sp>
        <p:nvSpPr>
          <p:cNvPr id="4" name="Symbol zastępczy zawartości 3">
            <a:extLst>
              <a:ext uri="{FF2B5EF4-FFF2-40B4-BE49-F238E27FC236}">
                <a16:creationId xmlns:a16="http://schemas.microsoft.com/office/drawing/2014/main" id="{4C0C0BCE-8AC4-B418-4D88-A24D2CEDD095}"/>
              </a:ext>
            </a:extLst>
          </p:cNvPr>
          <p:cNvSpPr>
            <a:spLocks noGrp="1"/>
          </p:cNvSpPr>
          <p:nvPr>
            <p:ph sz="half" idx="2"/>
          </p:nvPr>
        </p:nvSpPr>
        <p:spPr>
          <a:xfrm>
            <a:off x="6172200" y="2078181"/>
            <a:ext cx="5181600" cy="1976583"/>
          </a:xfrm>
        </p:spPr>
        <p:txBody>
          <a:bodyPr>
            <a:normAutofit/>
          </a:bodyPr>
          <a:lstStyle/>
          <a:p>
            <a:endParaRPr lang="pl-PL" dirty="0"/>
          </a:p>
          <a:p>
            <a:endParaRPr lang="pl-PL" dirty="0"/>
          </a:p>
          <a:p>
            <a:pPr marL="0" indent="0" algn="ctr">
              <a:buNone/>
            </a:pPr>
            <a:r>
              <a:rPr lang="pl-PL" b="1" dirty="0"/>
              <a:t>PROTOKÓŁ ODBIORU PRAC WYKONAWCY</a:t>
            </a:r>
          </a:p>
        </p:txBody>
      </p:sp>
    </p:spTree>
    <p:extLst>
      <p:ext uri="{BB962C8B-B14F-4D97-AF65-F5344CB8AC3E}">
        <p14:creationId xmlns:p14="http://schemas.microsoft.com/office/powerpoint/2010/main" val="1478624986"/>
      </p:ext>
    </p:extLst>
  </p:cSld>
  <p:clrMapOvr>
    <a:masterClrMapping/>
  </p:clrMapOvr>
  <p:transition spd="slow">
    <p:cover dir="u"/>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208100EC-F5F3-DF23-E7E2-EDACD1FA1F8B}"/>
              </a:ext>
            </a:extLst>
          </p:cNvPr>
          <p:cNvSpPr>
            <a:spLocks noGrp="1"/>
          </p:cNvSpPr>
          <p:nvPr>
            <p:ph type="title"/>
          </p:nvPr>
        </p:nvSpPr>
        <p:spPr>
          <a:xfrm>
            <a:off x="838200" y="1035164"/>
            <a:ext cx="10515600" cy="553491"/>
          </a:xfrm>
        </p:spPr>
        <p:txBody>
          <a:bodyPr/>
          <a:lstStyle/>
          <a:p>
            <a:r>
              <a:rPr lang="pl-PL" dirty="0"/>
              <a:t>Dokumentacja rozliczeniowa</a:t>
            </a:r>
          </a:p>
        </p:txBody>
      </p:sp>
      <p:sp>
        <p:nvSpPr>
          <p:cNvPr id="4" name="Symbol zastępczy zawartości 3">
            <a:extLst>
              <a:ext uri="{FF2B5EF4-FFF2-40B4-BE49-F238E27FC236}">
                <a16:creationId xmlns:a16="http://schemas.microsoft.com/office/drawing/2014/main" id="{0C5D1141-E5BC-7CC0-A94D-3AFD6B934B38}"/>
              </a:ext>
            </a:extLst>
          </p:cNvPr>
          <p:cNvSpPr>
            <a:spLocks noGrp="1"/>
          </p:cNvSpPr>
          <p:nvPr>
            <p:ph sz="half" idx="1"/>
          </p:nvPr>
        </p:nvSpPr>
        <p:spPr>
          <a:xfrm>
            <a:off x="838200" y="1588655"/>
            <a:ext cx="5181600" cy="4588308"/>
          </a:xfrm>
        </p:spPr>
        <p:txBody>
          <a:bodyPr/>
          <a:lstStyle/>
          <a:p>
            <a:pPr marL="0" indent="0" algn="ctr">
              <a:buNone/>
            </a:pPr>
            <a:r>
              <a:rPr lang="pl-PL" b="1" dirty="0"/>
              <a:t>ŚCHE</a:t>
            </a:r>
          </a:p>
        </p:txBody>
      </p:sp>
      <p:sp>
        <p:nvSpPr>
          <p:cNvPr id="5" name="Symbol zastępczy zawartości 4">
            <a:extLst>
              <a:ext uri="{FF2B5EF4-FFF2-40B4-BE49-F238E27FC236}">
                <a16:creationId xmlns:a16="http://schemas.microsoft.com/office/drawing/2014/main" id="{6C82CDBA-3A8C-442E-EC26-AC134CAC213E}"/>
              </a:ext>
            </a:extLst>
          </p:cNvPr>
          <p:cNvSpPr>
            <a:spLocks noGrp="1"/>
          </p:cNvSpPr>
          <p:nvPr>
            <p:ph sz="half" idx="2"/>
          </p:nvPr>
        </p:nvSpPr>
        <p:spPr>
          <a:xfrm>
            <a:off x="5689600" y="1588656"/>
            <a:ext cx="5664199" cy="4588308"/>
          </a:xfrm>
        </p:spPr>
        <p:txBody>
          <a:bodyPr/>
          <a:lstStyle/>
          <a:p>
            <a:pPr marL="0" indent="0" algn="ctr">
              <a:buNone/>
            </a:pPr>
            <a:r>
              <a:rPr lang="pl-PL" b="1" dirty="0"/>
              <a:t>DPAE</a:t>
            </a:r>
          </a:p>
          <a:p>
            <a:endParaRPr lang="pl-PL" dirty="0"/>
          </a:p>
        </p:txBody>
      </p:sp>
      <p:pic>
        <p:nvPicPr>
          <p:cNvPr id="3" name="Obraz 2">
            <a:extLst>
              <a:ext uri="{FF2B5EF4-FFF2-40B4-BE49-F238E27FC236}">
                <a16:creationId xmlns:a16="http://schemas.microsoft.com/office/drawing/2014/main" id="{13DEF9CE-D517-3F7A-901D-D78564621136}"/>
              </a:ext>
            </a:extLst>
          </p:cNvPr>
          <p:cNvPicPr>
            <a:picLocks noChangeAspect="1"/>
          </p:cNvPicPr>
          <p:nvPr/>
        </p:nvPicPr>
        <p:blipFill>
          <a:blip r:embed="rId2"/>
          <a:stretch>
            <a:fillRect/>
          </a:stretch>
        </p:blipFill>
        <p:spPr>
          <a:xfrm>
            <a:off x="6188809" y="2290619"/>
            <a:ext cx="5299261" cy="2456872"/>
          </a:xfrm>
          <a:prstGeom prst="rect">
            <a:avLst/>
          </a:prstGeom>
        </p:spPr>
      </p:pic>
      <p:pic>
        <p:nvPicPr>
          <p:cNvPr id="10" name="Obraz 9">
            <a:extLst>
              <a:ext uri="{FF2B5EF4-FFF2-40B4-BE49-F238E27FC236}">
                <a16:creationId xmlns:a16="http://schemas.microsoft.com/office/drawing/2014/main" id="{91045814-C3AB-DFDE-40F2-8799542FAD38}"/>
              </a:ext>
            </a:extLst>
          </p:cNvPr>
          <p:cNvPicPr>
            <a:picLocks noChangeAspect="1"/>
          </p:cNvPicPr>
          <p:nvPr/>
        </p:nvPicPr>
        <p:blipFill>
          <a:blip r:embed="rId3"/>
          <a:stretch>
            <a:fillRect/>
          </a:stretch>
        </p:blipFill>
        <p:spPr>
          <a:xfrm>
            <a:off x="838199" y="2041214"/>
            <a:ext cx="4577063" cy="4135749"/>
          </a:xfrm>
          <a:prstGeom prst="rect">
            <a:avLst/>
          </a:prstGeom>
        </p:spPr>
      </p:pic>
    </p:spTree>
    <p:extLst>
      <p:ext uri="{BB962C8B-B14F-4D97-AF65-F5344CB8AC3E}">
        <p14:creationId xmlns:p14="http://schemas.microsoft.com/office/powerpoint/2010/main" val="3955698908"/>
      </p:ext>
    </p:extLst>
  </p:cSld>
  <p:clrMapOvr>
    <a:masterClrMapping/>
  </p:clrMapOvr>
  <p:transition spd="slow">
    <p:cover dir="u"/>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950213-83CD-7C47-764E-7E33AF8ECC75}"/>
            </a:ext>
          </a:extLst>
        </p:cNvPr>
        <p:cNvGrpSpPr/>
        <p:nvPr/>
      </p:nvGrpSpPr>
      <p:grpSpPr>
        <a:xfrm>
          <a:off x="0" y="0"/>
          <a:ext cx="0" cy="0"/>
          <a:chOff x="0" y="0"/>
          <a:chExt cx="0" cy="0"/>
        </a:xfrm>
      </p:grpSpPr>
      <p:sp>
        <p:nvSpPr>
          <p:cNvPr id="2" name="Tytuł 1">
            <a:extLst>
              <a:ext uri="{FF2B5EF4-FFF2-40B4-BE49-F238E27FC236}">
                <a16:creationId xmlns:a16="http://schemas.microsoft.com/office/drawing/2014/main" id="{A108AF31-DFC8-567D-CA8D-BC944CB6A6FD}"/>
              </a:ext>
            </a:extLst>
          </p:cNvPr>
          <p:cNvSpPr>
            <a:spLocks noGrp="1"/>
          </p:cNvSpPr>
          <p:nvPr>
            <p:ph type="title"/>
          </p:nvPr>
        </p:nvSpPr>
        <p:spPr/>
        <p:txBody>
          <a:bodyPr/>
          <a:lstStyle/>
          <a:p>
            <a:r>
              <a:rPr lang="pl-PL" dirty="0"/>
              <a:t>Najczęstsze błędy - wniosek o płatność</a:t>
            </a:r>
          </a:p>
        </p:txBody>
      </p:sp>
      <p:sp>
        <p:nvSpPr>
          <p:cNvPr id="3" name="Symbol zastępczy zawartości 2">
            <a:extLst>
              <a:ext uri="{FF2B5EF4-FFF2-40B4-BE49-F238E27FC236}">
                <a16:creationId xmlns:a16="http://schemas.microsoft.com/office/drawing/2014/main" id="{1D9EB523-9FC9-667C-1C18-3894AB1863EA}"/>
              </a:ext>
            </a:extLst>
          </p:cNvPr>
          <p:cNvSpPr>
            <a:spLocks noGrp="1"/>
          </p:cNvSpPr>
          <p:nvPr>
            <p:ph idx="1"/>
          </p:nvPr>
        </p:nvSpPr>
        <p:spPr>
          <a:xfrm>
            <a:off x="838200" y="2032001"/>
            <a:ext cx="10515600" cy="3687481"/>
          </a:xfrm>
        </p:spPr>
        <p:txBody>
          <a:bodyPr>
            <a:noAutofit/>
          </a:bodyPr>
          <a:lstStyle/>
          <a:p>
            <a:pPr algn="just">
              <a:buFont typeface="Wingdings" panose="05000000000000000000" pitchFamily="2" charset="2"/>
              <a:buChar char="§"/>
            </a:pPr>
            <a:r>
              <a:rPr lang="pl-PL" sz="1600" dirty="0"/>
              <a:t>błędny poziom dofinansowania,</a:t>
            </a:r>
          </a:p>
          <a:p>
            <a:pPr algn="just">
              <a:buFont typeface="Wingdings" panose="05000000000000000000" pitchFamily="2" charset="2"/>
              <a:buChar char="§"/>
            </a:pPr>
            <a:r>
              <a:rPr lang="pl-PL" sz="1600" dirty="0"/>
              <a:t>błędny rodzaj przedsięwzięcia,</a:t>
            </a:r>
          </a:p>
          <a:p>
            <a:pPr algn="just">
              <a:buFont typeface="Wingdings" panose="05000000000000000000" pitchFamily="2" charset="2"/>
              <a:buChar char="§"/>
            </a:pPr>
            <a:r>
              <a:rPr lang="pl-PL" sz="1600" dirty="0"/>
              <a:t>błędne kwoty wypłaty zaliczek (wniosek z prefinansowaniem) oraz błędne kwoty wypłaconych dotacji we wcześniejszych wnioskach o płatność dla poszczególnych przedsięwzięć Tab. 1 i 2 oraz Tab. 3,</a:t>
            </a:r>
          </a:p>
          <a:p>
            <a:pPr algn="just">
              <a:buFont typeface="Wingdings" panose="05000000000000000000" pitchFamily="2" charset="2"/>
              <a:buChar char="§"/>
            </a:pPr>
            <a:r>
              <a:rPr lang="pl-PL" sz="1600" dirty="0"/>
              <a:t>błędnie wskazana data rozpoczęcia przedsięwzięcia (data rozpoczęcia przedsięwzięcia wynika z daty pierwszego dokumentu księgowego, tj. np. faktury zaliczkowej),</a:t>
            </a:r>
          </a:p>
          <a:p>
            <a:pPr algn="just">
              <a:buFont typeface="Wingdings" panose="05000000000000000000" pitchFamily="2" charset="2"/>
              <a:buChar char="§"/>
            </a:pPr>
            <a:r>
              <a:rPr lang="pl-PL" sz="1600" dirty="0"/>
              <a:t>wpisywanie we wniosku o płatność faktur zaliczkowych w kategoriach kosztów kwalifikowanych oraz niewpisywanie faktur korygujących kwotę dokumentu księgowego,</a:t>
            </a:r>
          </a:p>
          <a:p>
            <a:pPr algn="just">
              <a:buFont typeface="Wingdings" panose="05000000000000000000" pitchFamily="2" charset="2"/>
              <a:buChar char="§"/>
            </a:pPr>
            <a:r>
              <a:rPr lang="pl-PL" sz="1600" dirty="0"/>
              <a:t>faktury korygujące wystawione in minus należy wypełnić ze znakiem „minus”,</a:t>
            </a:r>
          </a:p>
          <a:p>
            <a:pPr algn="just">
              <a:buFont typeface="Wingdings" panose="05000000000000000000" pitchFamily="2" charset="2"/>
              <a:buChar char="§"/>
            </a:pPr>
            <a:r>
              <a:rPr lang="pl-PL" sz="1600" dirty="0"/>
              <a:t>przeliczanie faktur wystawionych przez podmiot zwolniony z odprowadzania podatku VAT – w takim wypadku kwota netto powinna być równa kwocie brutto, a VAT zerowy,</a:t>
            </a:r>
          </a:p>
          <a:p>
            <a:pPr algn="just">
              <a:buFont typeface="Wingdings" panose="05000000000000000000" pitchFamily="2" charset="2"/>
              <a:buChar char="§"/>
            </a:pPr>
            <a:endParaRPr lang="pl-PL" sz="1700" dirty="0">
              <a:solidFill>
                <a:srgbClr val="FF0000"/>
              </a:solidFill>
            </a:endParaRPr>
          </a:p>
        </p:txBody>
      </p:sp>
    </p:spTree>
    <p:extLst>
      <p:ext uri="{BB962C8B-B14F-4D97-AF65-F5344CB8AC3E}">
        <p14:creationId xmlns:p14="http://schemas.microsoft.com/office/powerpoint/2010/main" val="2191734496"/>
      </p:ext>
    </p:extLst>
  </p:cSld>
  <p:clrMapOvr>
    <a:masterClrMapping/>
  </p:clrMapOvr>
  <p:transition spd="slow">
    <p:cover dir="u"/>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D82DD2-1630-12DF-EC94-A6BDEFC742F4}"/>
            </a:ext>
          </a:extLst>
        </p:cNvPr>
        <p:cNvGrpSpPr/>
        <p:nvPr/>
      </p:nvGrpSpPr>
      <p:grpSpPr>
        <a:xfrm>
          <a:off x="0" y="0"/>
          <a:ext cx="0" cy="0"/>
          <a:chOff x="0" y="0"/>
          <a:chExt cx="0" cy="0"/>
        </a:xfrm>
      </p:grpSpPr>
      <p:sp>
        <p:nvSpPr>
          <p:cNvPr id="2" name="Tytuł 1">
            <a:extLst>
              <a:ext uri="{FF2B5EF4-FFF2-40B4-BE49-F238E27FC236}">
                <a16:creationId xmlns:a16="http://schemas.microsoft.com/office/drawing/2014/main" id="{361ED14C-C205-F143-934F-E3A78BA23C1A}"/>
              </a:ext>
            </a:extLst>
          </p:cNvPr>
          <p:cNvSpPr>
            <a:spLocks noGrp="1"/>
          </p:cNvSpPr>
          <p:nvPr>
            <p:ph type="title"/>
          </p:nvPr>
        </p:nvSpPr>
        <p:spPr/>
        <p:txBody>
          <a:bodyPr/>
          <a:lstStyle/>
          <a:p>
            <a:r>
              <a:rPr lang="pl-PL" dirty="0"/>
              <a:t>Najczęstsze błędy - wniosek o płatność</a:t>
            </a:r>
          </a:p>
        </p:txBody>
      </p:sp>
      <p:sp>
        <p:nvSpPr>
          <p:cNvPr id="3" name="Symbol zastępczy zawartości 2">
            <a:extLst>
              <a:ext uri="{FF2B5EF4-FFF2-40B4-BE49-F238E27FC236}">
                <a16:creationId xmlns:a16="http://schemas.microsoft.com/office/drawing/2014/main" id="{FF149BCA-61EE-5D59-692C-B8F36DA85FDF}"/>
              </a:ext>
            </a:extLst>
          </p:cNvPr>
          <p:cNvSpPr>
            <a:spLocks noGrp="1"/>
          </p:cNvSpPr>
          <p:nvPr>
            <p:ph idx="1"/>
          </p:nvPr>
        </p:nvSpPr>
        <p:spPr>
          <a:xfrm>
            <a:off x="838200" y="2032001"/>
            <a:ext cx="10515600" cy="3928640"/>
          </a:xfrm>
        </p:spPr>
        <p:txBody>
          <a:bodyPr>
            <a:noAutofit/>
          </a:bodyPr>
          <a:lstStyle/>
          <a:p>
            <a:pPr algn="just">
              <a:buFont typeface="Wingdings" panose="05000000000000000000" pitchFamily="2" charset="2"/>
              <a:buChar char="§"/>
            </a:pPr>
            <a:r>
              <a:rPr lang="pl-PL" sz="1600" dirty="0"/>
              <a:t>rozliczanie świadectwa charakterystyki energetycznej (ŚCHE) w wniosku o płatność częściowym, </a:t>
            </a:r>
          </a:p>
          <a:p>
            <a:pPr algn="just">
              <a:buFont typeface="Wingdings" panose="05000000000000000000" pitchFamily="2" charset="2"/>
              <a:buChar char="§"/>
            </a:pPr>
            <a:r>
              <a:rPr lang="pl-PL" sz="1600" dirty="0"/>
              <a:t>błędne numery faktur, kwoty netto/brutto/VAT itp. (omyłki pisarskie, które nie mogą być korygowane),</a:t>
            </a:r>
          </a:p>
          <a:p>
            <a:pPr algn="just">
              <a:buFont typeface="Wingdings" panose="05000000000000000000" pitchFamily="2" charset="2"/>
              <a:buChar char="§"/>
            </a:pPr>
            <a:r>
              <a:rPr lang="pl-PL" sz="1600" dirty="0"/>
              <a:t>błędny nr ŚCHE, w przypadku poprawy ŚCHE (pole B.3.31 w </a:t>
            </a:r>
            <a:r>
              <a:rPr lang="pl-PL" sz="1600" dirty="0" err="1"/>
              <a:t>WoP</a:t>
            </a:r>
            <a:r>
              <a:rPr lang="pl-PL" sz="1600" dirty="0"/>
              <a:t> należy wpisać nowy nr ŚCHE),</a:t>
            </a:r>
          </a:p>
          <a:p>
            <a:pPr algn="just">
              <a:buFont typeface="Wingdings" panose="05000000000000000000" pitchFamily="2" charset="2"/>
              <a:buChar char="§"/>
            </a:pPr>
            <a:r>
              <a:rPr lang="pl-PL" sz="1600" dirty="0"/>
              <a:t>wskazanie w </a:t>
            </a:r>
            <a:r>
              <a:rPr lang="pl-PL" sz="1600" dirty="0" err="1"/>
              <a:t>WoP</a:t>
            </a:r>
            <a:r>
              <a:rPr lang="pl-PL" sz="1600" dirty="0"/>
              <a:t> źródła ciepła niegodnego z </a:t>
            </a:r>
            <a:r>
              <a:rPr lang="pl-PL" sz="1600" dirty="0" err="1"/>
              <a:t>WoD</a:t>
            </a:r>
            <a:r>
              <a:rPr lang="pl-PL" sz="1600" dirty="0"/>
              <a:t> np. </a:t>
            </a:r>
            <a:r>
              <a:rPr lang="pl-PL" sz="1600" dirty="0" err="1"/>
              <a:t>WoD</a:t>
            </a:r>
            <a:r>
              <a:rPr lang="pl-PL" sz="1600" dirty="0"/>
              <a:t> kocioł na </a:t>
            </a:r>
            <a:r>
              <a:rPr lang="pl-PL" sz="1600" dirty="0" err="1"/>
              <a:t>pellet</a:t>
            </a:r>
            <a:r>
              <a:rPr lang="pl-PL" sz="1600" dirty="0"/>
              <a:t> o podwyższonym standardzie, a w </a:t>
            </a:r>
            <a:r>
              <a:rPr lang="pl-PL" sz="1600" dirty="0" err="1"/>
              <a:t>WoP</a:t>
            </a:r>
            <a:r>
              <a:rPr lang="pl-PL" sz="1600" dirty="0"/>
              <a:t> kocioł zgazowujący drewno o podwyższonemu standardzie,</a:t>
            </a:r>
          </a:p>
          <a:p>
            <a:pPr algn="just">
              <a:buFont typeface="Wingdings" panose="05000000000000000000" pitchFamily="2" charset="2"/>
              <a:buChar char="§"/>
            </a:pPr>
            <a:r>
              <a:rPr lang="pl-PL" sz="1600" dirty="0"/>
              <a:t>brak wyszczególnienia kosztów niezbędnych prac towarzyszących (dotyczy instalacji c.o., c.w.u. oraz stolarki okiennej),</a:t>
            </a:r>
          </a:p>
          <a:p>
            <a:pPr algn="just">
              <a:buFont typeface="Wingdings" panose="05000000000000000000" pitchFamily="2" charset="2"/>
              <a:buChar char="§"/>
            </a:pPr>
            <a:r>
              <a:rPr lang="pl-PL" sz="1600" dirty="0"/>
              <a:t>NIP wykonawcy zagranicznego albo braku NIP np. dla rachunku wystawionego przez osobę fizyczną nieprowadzącą działalności gospodarczej należy przed wprowadzeniem numeru identyfikacyjnego dopisać dodatkowe oznaczenie „(ID)” np. (ID)458789, (ID)RRRRMMDDXXXXX (nr PESEL),</a:t>
            </a:r>
          </a:p>
        </p:txBody>
      </p:sp>
    </p:spTree>
    <p:extLst>
      <p:ext uri="{BB962C8B-B14F-4D97-AF65-F5344CB8AC3E}">
        <p14:creationId xmlns:p14="http://schemas.microsoft.com/office/powerpoint/2010/main" val="2967539408"/>
      </p:ext>
    </p:extLst>
  </p:cSld>
  <p:clrMapOvr>
    <a:masterClrMapping/>
  </p:clrMapOvr>
  <p:transition spd="slow">
    <p:cover dir="u"/>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6B2E46-A4F8-DFDE-3A7F-15872C103316}"/>
            </a:ext>
          </a:extLst>
        </p:cNvPr>
        <p:cNvGrpSpPr/>
        <p:nvPr/>
      </p:nvGrpSpPr>
      <p:grpSpPr>
        <a:xfrm>
          <a:off x="0" y="0"/>
          <a:ext cx="0" cy="0"/>
          <a:chOff x="0" y="0"/>
          <a:chExt cx="0" cy="0"/>
        </a:xfrm>
      </p:grpSpPr>
      <p:sp>
        <p:nvSpPr>
          <p:cNvPr id="2" name="Tytuł 1">
            <a:extLst>
              <a:ext uri="{FF2B5EF4-FFF2-40B4-BE49-F238E27FC236}">
                <a16:creationId xmlns:a16="http://schemas.microsoft.com/office/drawing/2014/main" id="{F81CBA73-BCB0-FF5F-BE9F-D0A8A7B5194F}"/>
              </a:ext>
            </a:extLst>
          </p:cNvPr>
          <p:cNvSpPr>
            <a:spLocks noGrp="1"/>
          </p:cNvSpPr>
          <p:nvPr>
            <p:ph type="title"/>
          </p:nvPr>
        </p:nvSpPr>
        <p:spPr>
          <a:xfrm>
            <a:off x="833436" y="1035164"/>
            <a:ext cx="10596563" cy="660286"/>
          </a:xfrm>
        </p:spPr>
        <p:txBody>
          <a:bodyPr/>
          <a:lstStyle/>
          <a:p>
            <a:r>
              <a:rPr lang="pl-PL" dirty="0"/>
              <a:t>Wniosek o płatność</a:t>
            </a:r>
          </a:p>
        </p:txBody>
      </p:sp>
      <p:pic>
        <p:nvPicPr>
          <p:cNvPr id="6" name="Symbol zastępczy zawartości 5">
            <a:extLst>
              <a:ext uri="{FF2B5EF4-FFF2-40B4-BE49-F238E27FC236}">
                <a16:creationId xmlns:a16="http://schemas.microsoft.com/office/drawing/2014/main" id="{16582D19-759D-3DAF-362D-469616410524}"/>
              </a:ext>
            </a:extLst>
          </p:cNvPr>
          <p:cNvPicPr>
            <a:picLocks noGrp="1" noChangeAspect="1"/>
          </p:cNvPicPr>
          <p:nvPr>
            <p:ph idx="1"/>
          </p:nvPr>
        </p:nvPicPr>
        <p:blipFill>
          <a:blip r:embed="rId2"/>
          <a:stretch>
            <a:fillRect/>
          </a:stretch>
        </p:blipFill>
        <p:spPr>
          <a:xfrm>
            <a:off x="2180947" y="1786467"/>
            <a:ext cx="6902093" cy="3742266"/>
          </a:xfrm>
        </p:spPr>
      </p:pic>
    </p:spTree>
    <p:extLst>
      <p:ext uri="{BB962C8B-B14F-4D97-AF65-F5344CB8AC3E}">
        <p14:creationId xmlns:p14="http://schemas.microsoft.com/office/powerpoint/2010/main" val="960104554"/>
      </p:ext>
    </p:extLst>
  </p:cSld>
  <p:clrMapOvr>
    <a:masterClrMapping/>
  </p:clrMapOvr>
  <p:transition spd="slow">
    <p:cover dir="u"/>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6A18F1-660F-4C8C-9403-F8AED5A1FA79}"/>
            </a:ext>
          </a:extLst>
        </p:cNvPr>
        <p:cNvGrpSpPr/>
        <p:nvPr/>
      </p:nvGrpSpPr>
      <p:grpSpPr>
        <a:xfrm>
          <a:off x="0" y="0"/>
          <a:ext cx="0" cy="0"/>
          <a:chOff x="0" y="0"/>
          <a:chExt cx="0" cy="0"/>
        </a:xfrm>
      </p:grpSpPr>
      <p:sp>
        <p:nvSpPr>
          <p:cNvPr id="2" name="Tytuł 1">
            <a:extLst>
              <a:ext uri="{FF2B5EF4-FFF2-40B4-BE49-F238E27FC236}">
                <a16:creationId xmlns:a16="http://schemas.microsoft.com/office/drawing/2014/main" id="{6C30FD9C-3E3D-5B2B-52B2-5605CC60A97F}"/>
              </a:ext>
            </a:extLst>
          </p:cNvPr>
          <p:cNvSpPr>
            <a:spLocks noGrp="1"/>
          </p:cNvSpPr>
          <p:nvPr>
            <p:ph type="title"/>
          </p:nvPr>
        </p:nvSpPr>
        <p:spPr>
          <a:xfrm>
            <a:off x="838200" y="1219884"/>
            <a:ext cx="10515600" cy="637491"/>
          </a:xfrm>
        </p:spPr>
        <p:txBody>
          <a:bodyPr/>
          <a:lstStyle/>
          <a:p>
            <a:r>
              <a:rPr lang="pl-PL" dirty="0"/>
              <a:t>Najczęstsze błędy - wniosek o płatność</a:t>
            </a:r>
          </a:p>
        </p:txBody>
      </p:sp>
      <p:sp>
        <p:nvSpPr>
          <p:cNvPr id="3" name="Symbol zastępczy zawartości 2">
            <a:extLst>
              <a:ext uri="{FF2B5EF4-FFF2-40B4-BE49-F238E27FC236}">
                <a16:creationId xmlns:a16="http://schemas.microsoft.com/office/drawing/2014/main" id="{C46F352A-6F12-CBCC-A873-80B2A5F2E8C0}"/>
              </a:ext>
            </a:extLst>
          </p:cNvPr>
          <p:cNvSpPr>
            <a:spLocks noGrp="1"/>
          </p:cNvSpPr>
          <p:nvPr>
            <p:ph idx="1"/>
          </p:nvPr>
        </p:nvSpPr>
        <p:spPr>
          <a:xfrm>
            <a:off x="838200" y="2076450"/>
            <a:ext cx="10515600" cy="3884191"/>
          </a:xfrm>
        </p:spPr>
        <p:txBody>
          <a:bodyPr>
            <a:noAutofit/>
          </a:bodyPr>
          <a:lstStyle/>
          <a:p>
            <a:pPr algn="just">
              <a:buFont typeface="Wingdings" panose="05000000000000000000" pitchFamily="2" charset="2"/>
              <a:buChar char="§"/>
            </a:pPr>
            <a:r>
              <a:rPr lang="pl-PL" sz="1600" dirty="0"/>
              <a:t>brak realizacji całego zakresu wynikającego z DPAE</a:t>
            </a:r>
          </a:p>
          <a:p>
            <a:pPr marL="0" indent="0" algn="just">
              <a:buNone/>
            </a:pPr>
            <a:endParaRPr lang="pl-PL" sz="1600" i="1" dirty="0"/>
          </a:p>
          <a:p>
            <a:pPr marL="0" indent="0" algn="just">
              <a:buNone/>
            </a:pPr>
            <a:endParaRPr lang="pl-PL" sz="1600" i="1" dirty="0"/>
          </a:p>
          <a:p>
            <a:pPr marL="0" indent="0" algn="just">
              <a:buNone/>
            </a:pPr>
            <a:endParaRPr lang="pl-PL" sz="1600" i="1" dirty="0"/>
          </a:p>
          <a:p>
            <a:pPr marL="0" indent="0" algn="just">
              <a:buNone/>
            </a:pPr>
            <a:endParaRPr lang="pl-PL" sz="1600" i="1" dirty="0"/>
          </a:p>
          <a:p>
            <a:pPr marL="0" indent="0" algn="just">
              <a:buNone/>
            </a:pPr>
            <a:endParaRPr lang="pl-PL" sz="1600" i="1" dirty="0"/>
          </a:p>
          <a:p>
            <a:pPr marL="0" indent="0" algn="just">
              <a:buNone/>
            </a:pPr>
            <a:endParaRPr lang="pl-PL" sz="1600" i="1" dirty="0"/>
          </a:p>
          <a:p>
            <a:pPr marL="0" indent="0" algn="just">
              <a:buNone/>
            </a:pPr>
            <a:r>
              <a:rPr lang="pl-PL" sz="1600" i="1" dirty="0"/>
              <a:t>Dla potwierdzenia wykonania danego zakresu z DPAE obligatoryjne jest przedstawienie dokumentów księgowych wystawionych w okresie kwalifikowalności kosztów </a:t>
            </a:r>
            <a:r>
              <a:rPr lang="pl-PL" sz="1600" i="1" u="sng" dirty="0"/>
              <a:t>(nawet jeśli Beneficjent nie wyraża chęci rozliczenia tych kosztów/</a:t>
            </a:r>
            <a:br>
              <a:rPr lang="pl-PL" sz="1600" i="1" u="sng" dirty="0"/>
            </a:br>
            <a:r>
              <a:rPr lang="pl-PL" sz="1600" i="1" u="sng" dirty="0"/>
              <a:t>nie wpływają one na kwotę dotacji).</a:t>
            </a:r>
            <a:r>
              <a:rPr lang="pl-PL" sz="1600" i="1" dirty="0"/>
              <a:t> W przypadku nieprzedstawienia ww. dokumentów, należy skorygować DPAE poprzez usunięcie z niego zakresu, którego nie można rozliczyć (np.: zakres prac wykonano tzw. systemem gospodarczym). Jednocześnie należy zwrócić uwagę, czy po korekcie DPAE zostaną zachowane warunki umowne.</a:t>
            </a:r>
          </a:p>
          <a:p>
            <a:pPr marL="0" indent="0" algn="just">
              <a:buNone/>
            </a:pPr>
            <a:endParaRPr lang="pl-PL" sz="1700" dirty="0"/>
          </a:p>
        </p:txBody>
      </p:sp>
      <p:pic>
        <p:nvPicPr>
          <p:cNvPr id="5" name="Obraz 4">
            <a:extLst>
              <a:ext uri="{FF2B5EF4-FFF2-40B4-BE49-F238E27FC236}">
                <a16:creationId xmlns:a16="http://schemas.microsoft.com/office/drawing/2014/main" id="{DEED9458-9982-AB3B-B8A0-C896581921C0}"/>
              </a:ext>
            </a:extLst>
          </p:cNvPr>
          <p:cNvPicPr>
            <a:picLocks noChangeAspect="1"/>
          </p:cNvPicPr>
          <p:nvPr/>
        </p:nvPicPr>
        <p:blipFill>
          <a:blip r:embed="rId2"/>
          <a:stretch>
            <a:fillRect/>
          </a:stretch>
        </p:blipFill>
        <p:spPr>
          <a:xfrm>
            <a:off x="2409825" y="2481604"/>
            <a:ext cx="6218051" cy="1894791"/>
          </a:xfrm>
          <a:prstGeom prst="rect">
            <a:avLst/>
          </a:prstGeom>
        </p:spPr>
      </p:pic>
    </p:spTree>
    <p:extLst>
      <p:ext uri="{BB962C8B-B14F-4D97-AF65-F5344CB8AC3E}">
        <p14:creationId xmlns:p14="http://schemas.microsoft.com/office/powerpoint/2010/main" val="3619575675"/>
      </p:ext>
    </p:extLst>
  </p:cSld>
  <p:clrMapOvr>
    <a:masterClrMapping/>
  </p:clrMapOvr>
  <p:transition spd="slow">
    <p:cover dir="u"/>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4DAA96-5A1D-8AB7-7568-C19506C4E136}"/>
            </a:ext>
          </a:extLst>
        </p:cNvPr>
        <p:cNvGrpSpPr/>
        <p:nvPr/>
      </p:nvGrpSpPr>
      <p:grpSpPr>
        <a:xfrm>
          <a:off x="0" y="0"/>
          <a:ext cx="0" cy="0"/>
          <a:chOff x="0" y="0"/>
          <a:chExt cx="0" cy="0"/>
        </a:xfrm>
      </p:grpSpPr>
      <p:sp>
        <p:nvSpPr>
          <p:cNvPr id="2" name="Tytuł 1">
            <a:extLst>
              <a:ext uri="{FF2B5EF4-FFF2-40B4-BE49-F238E27FC236}">
                <a16:creationId xmlns:a16="http://schemas.microsoft.com/office/drawing/2014/main" id="{6821029B-7C7A-0CDA-DDE4-4CF9965DE508}"/>
              </a:ext>
            </a:extLst>
          </p:cNvPr>
          <p:cNvSpPr>
            <a:spLocks noGrp="1"/>
          </p:cNvSpPr>
          <p:nvPr>
            <p:ph type="title"/>
          </p:nvPr>
        </p:nvSpPr>
        <p:spPr>
          <a:xfrm>
            <a:off x="838200" y="1219884"/>
            <a:ext cx="10515600" cy="1089484"/>
          </a:xfrm>
        </p:spPr>
        <p:txBody>
          <a:bodyPr/>
          <a:lstStyle/>
          <a:p>
            <a:r>
              <a:rPr lang="pl-PL" dirty="0"/>
              <a:t>Najczęstsze błędy - protokół odbioru </a:t>
            </a:r>
            <a:br>
              <a:rPr lang="pl-PL" dirty="0"/>
            </a:br>
            <a:r>
              <a:rPr lang="pl-PL" dirty="0"/>
              <a:t>prac wykonawcy</a:t>
            </a:r>
          </a:p>
        </p:txBody>
      </p:sp>
      <p:sp>
        <p:nvSpPr>
          <p:cNvPr id="3" name="Symbol zastępczy zawartości 2">
            <a:extLst>
              <a:ext uri="{FF2B5EF4-FFF2-40B4-BE49-F238E27FC236}">
                <a16:creationId xmlns:a16="http://schemas.microsoft.com/office/drawing/2014/main" id="{863E6672-A8F3-171E-DE68-6B5FE5BC04E7}"/>
              </a:ext>
            </a:extLst>
          </p:cNvPr>
          <p:cNvSpPr>
            <a:spLocks noGrp="1"/>
          </p:cNvSpPr>
          <p:nvPr>
            <p:ph idx="1"/>
          </p:nvPr>
        </p:nvSpPr>
        <p:spPr>
          <a:xfrm>
            <a:off x="838200" y="2475345"/>
            <a:ext cx="10515600" cy="3485296"/>
          </a:xfrm>
        </p:spPr>
        <p:txBody>
          <a:bodyPr>
            <a:noAutofit/>
          </a:bodyPr>
          <a:lstStyle/>
          <a:p>
            <a:pPr algn="just">
              <a:buFont typeface="Wingdings" panose="05000000000000000000" pitchFamily="2" charset="2"/>
              <a:buChar char="§"/>
            </a:pPr>
            <a:r>
              <a:rPr lang="pl-PL" sz="1600" dirty="0"/>
              <a:t>brak numeru umowy o dofinansowanie, terminu rozpoczęcia i zakończenia prac, adresu inwestycji - błędne lub niepełne dane adresowe,</a:t>
            </a:r>
          </a:p>
          <a:p>
            <a:pPr algn="just">
              <a:buFont typeface="Wingdings" panose="05000000000000000000" pitchFamily="2" charset="2"/>
              <a:buChar char="§"/>
            </a:pPr>
            <a:r>
              <a:rPr lang="pl-PL" sz="1600" dirty="0"/>
              <a:t>brak oświadczeń dotyczących kotłów na paliwo stałe, tj. ruszt awaryjny lub </a:t>
            </a:r>
            <a:r>
              <a:rPr lang="pl-PL" sz="1600" dirty="0" err="1"/>
              <a:t>przedpalenisko</a:t>
            </a:r>
            <a:r>
              <a:rPr lang="pl-PL" sz="1600" dirty="0"/>
              <a:t>, zamontowania kotła zgazowującego drewno ze zbiornikiem zgodnym z wymaganiami oraz przeznaczenia do spalania odpowiedniego rodzaju paliwa,</a:t>
            </a:r>
          </a:p>
          <a:p>
            <a:pPr algn="just">
              <a:buFont typeface="Wingdings" panose="05000000000000000000" pitchFamily="2" charset="2"/>
              <a:buChar char="§"/>
            </a:pPr>
            <a:r>
              <a:rPr lang="pl-PL" sz="1600" dirty="0"/>
              <a:t>nazwa/moc zamontowanego urządzenia niezgodna z wskazanym we wniosku numerem ID urządzenia </a:t>
            </a:r>
            <a:br>
              <a:rPr lang="pl-PL" sz="1600" dirty="0"/>
            </a:br>
            <a:r>
              <a:rPr lang="pl-PL" sz="1600" dirty="0"/>
              <a:t>z listy ZUM,</a:t>
            </a:r>
          </a:p>
          <a:p>
            <a:pPr algn="just">
              <a:buFont typeface="Wingdings" panose="05000000000000000000" pitchFamily="2" charset="2"/>
              <a:buChar char="§"/>
            </a:pPr>
            <a:r>
              <a:rPr lang="pl-PL" sz="1600" dirty="0"/>
              <a:t>brak pełnych danych wykonanego ocieplenia, tj. rodzaju, grubości, współczynnika lambda oraz powierzchni ocieplenia,</a:t>
            </a:r>
          </a:p>
          <a:p>
            <a:pPr algn="just">
              <a:buFont typeface="Wingdings" panose="05000000000000000000" pitchFamily="2" charset="2"/>
              <a:buChar char="§"/>
            </a:pPr>
            <a:r>
              <a:rPr lang="pl-PL" sz="1600" dirty="0"/>
              <a:t>brak pełnych danych w zakresie stolarki okiennej/drzwiowej/bram garażowych,</a:t>
            </a:r>
          </a:p>
          <a:p>
            <a:pPr algn="just">
              <a:buFont typeface="Wingdings" panose="05000000000000000000" pitchFamily="2" charset="2"/>
              <a:buChar char="§"/>
            </a:pPr>
            <a:r>
              <a:rPr lang="pl-PL" sz="1600" dirty="0"/>
              <a:t>brak pieczątki Wykonawcy lub podpisu Wykonawcy/Beneficjenta,</a:t>
            </a:r>
          </a:p>
          <a:p>
            <a:pPr algn="just">
              <a:buFont typeface="Wingdings" panose="05000000000000000000" pitchFamily="2" charset="2"/>
              <a:buChar char="§"/>
            </a:pPr>
            <a:r>
              <a:rPr lang="pl-PL" sz="1600" dirty="0"/>
              <a:t>brak protokołu odbioru prac wykonawcy w przypadku modernizacji komina</a:t>
            </a:r>
          </a:p>
        </p:txBody>
      </p:sp>
    </p:spTree>
    <p:extLst>
      <p:ext uri="{BB962C8B-B14F-4D97-AF65-F5344CB8AC3E}">
        <p14:creationId xmlns:p14="http://schemas.microsoft.com/office/powerpoint/2010/main" val="12737875"/>
      </p:ext>
    </p:extLst>
  </p:cSld>
  <p:clrMapOvr>
    <a:masterClrMapping/>
  </p:clrMapOvr>
  <p:transition spd="slow">
    <p:cover dir="u"/>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D4D77B-3610-462B-CA3E-923C9291720A}"/>
            </a:ext>
          </a:extLst>
        </p:cNvPr>
        <p:cNvGrpSpPr/>
        <p:nvPr/>
      </p:nvGrpSpPr>
      <p:grpSpPr>
        <a:xfrm>
          <a:off x="0" y="0"/>
          <a:ext cx="0" cy="0"/>
          <a:chOff x="0" y="0"/>
          <a:chExt cx="0" cy="0"/>
        </a:xfrm>
      </p:grpSpPr>
      <p:sp>
        <p:nvSpPr>
          <p:cNvPr id="2" name="Tytuł 1">
            <a:extLst>
              <a:ext uri="{FF2B5EF4-FFF2-40B4-BE49-F238E27FC236}">
                <a16:creationId xmlns:a16="http://schemas.microsoft.com/office/drawing/2014/main" id="{1D17CE8B-9BD7-60E9-1C29-C3CEFF9C6327}"/>
              </a:ext>
            </a:extLst>
          </p:cNvPr>
          <p:cNvSpPr>
            <a:spLocks noGrp="1"/>
          </p:cNvSpPr>
          <p:nvPr>
            <p:ph type="title"/>
          </p:nvPr>
        </p:nvSpPr>
        <p:spPr>
          <a:xfrm>
            <a:off x="838200" y="1219884"/>
            <a:ext cx="10515600" cy="1089484"/>
          </a:xfrm>
        </p:spPr>
        <p:txBody>
          <a:bodyPr/>
          <a:lstStyle/>
          <a:p>
            <a:r>
              <a:rPr lang="pl-PL" dirty="0"/>
              <a:t>Najczęstsze błędy -</a:t>
            </a:r>
            <a:br>
              <a:rPr lang="pl-PL" dirty="0"/>
            </a:br>
            <a:r>
              <a:rPr lang="pl-PL" dirty="0"/>
              <a:t>formularz przyjęcia odpadów, opinia kominiarza</a:t>
            </a:r>
          </a:p>
        </p:txBody>
      </p:sp>
      <p:sp>
        <p:nvSpPr>
          <p:cNvPr id="3" name="Symbol zastępczy zawartości 2">
            <a:extLst>
              <a:ext uri="{FF2B5EF4-FFF2-40B4-BE49-F238E27FC236}">
                <a16:creationId xmlns:a16="http://schemas.microsoft.com/office/drawing/2014/main" id="{CDBA3B75-CC85-4579-797C-16BBF9E4625C}"/>
              </a:ext>
            </a:extLst>
          </p:cNvPr>
          <p:cNvSpPr>
            <a:spLocks noGrp="1"/>
          </p:cNvSpPr>
          <p:nvPr>
            <p:ph idx="1"/>
          </p:nvPr>
        </p:nvSpPr>
        <p:spPr>
          <a:xfrm>
            <a:off x="838200" y="2475345"/>
            <a:ext cx="10515600" cy="2861968"/>
          </a:xfrm>
        </p:spPr>
        <p:txBody>
          <a:bodyPr>
            <a:noAutofit/>
          </a:bodyPr>
          <a:lstStyle/>
          <a:p>
            <a:pPr>
              <a:buFont typeface="Wingdings" panose="05000000000000000000" pitchFamily="2" charset="2"/>
              <a:buChar char="§"/>
            </a:pPr>
            <a:endParaRPr lang="pl-PL" sz="1700" dirty="0"/>
          </a:p>
          <a:p>
            <a:pPr>
              <a:buFont typeface="Wingdings" panose="05000000000000000000" pitchFamily="2" charset="2"/>
              <a:buChar char="§"/>
            </a:pPr>
            <a:r>
              <a:rPr lang="pl-PL" sz="1700" dirty="0"/>
              <a:t>brak danych o rodzaju przyjętego odpadu,</a:t>
            </a:r>
          </a:p>
          <a:p>
            <a:pPr>
              <a:buFont typeface="Wingdings" panose="05000000000000000000" pitchFamily="2" charset="2"/>
              <a:buChar char="§"/>
            </a:pPr>
            <a:r>
              <a:rPr lang="pl-PL" sz="1700" dirty="0"/>
              <a:t>brak adresu pochodzenia odpadu,</a:t>
            </a:r>
          </a:p>
          <a:p>
            <a:pPr>
              <a:buFont typeface="Wingdings" panose="05000000000000000000" pitchFamily="2" charset="2"/>
              <a:buChar char="§"/>
            </a:pPr>
            <a:r>
              <a:rPr lang="pl-PL" sz="1700" dirty="0"/>
              <a:t>błędny adres np.  adres zamieszkania, a nie inwestycji, niepełny adres,</a:t>
            </a:r>
          </a:p>
          <a:p>
            <a:pPr>
              <a:buFont typeface="Wingdings" panose="05000000000000000000" pitchFamily="2" charset="2"/>
              <a:buChar char="§"/>
            </a:pPr>
            <a:r>
              <a:rPr lang="pl-PL" sz="1700" dirty="0"/>
              <a:t>brak wskazania ilości i rodzaju źródeł ciepła trwale odłączonych od przewodów kominowych,</a:t>
            </a:r>
          </a:p>
          <a:p>
            <a:pPr>
              <a:buFont typeface="Wingdings" panose="05000000000000000000" pitchFamily="2" charset="2"/>
              <a:buChar char="§"/>
            </a:pPr>
            <a:r>
              <a:rPr lang="pl-PL" sz="1700" dirty="0"/>
              <a:t>brak likwidacji kominka z płaszczem wodnym w przypadku wymiany źródła ciepła</a:t>
            </a:r>
          </a:p>
          <a:p>
            <a:pPr marL="0" indent="0">
              <a:buNone/>
            </a:pPr>
            <a:endParaRPr lang="pl-PL" sz="1700" dirty="0"/>
          </a:p>
        </p:txBody>
      </p:sp>
    </p:spTree>
    <p:extLst>
      <p:ext uri="{BB962C8B-B14F-4D97-AF65-F5344CB8AC3E}">
        <p14:creationId xmlns:p14="http://schemas.microsoft.com/office/powerpoint/2010/main" val="3773453888"/>
      </p:ext>
    </p:extLst>
  </p:cSld>
  <p:clrMapOvr>
    <a:masterClrMapping/>
  </p:clrMapOvr>
  <p:transition spd="slow">
    <p:cover dir="u"/>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353500-5D51-26B5-1906-75F15FDE72BD}"/>
            </a:ext>
          </a:extLst>
        </p:cNvPr>
        <p:cNvGrpSpPr/>
        <p:nvPr/>
      </p:nvGrpSpPr>
      <p:grpSpPr>
        <a:xfrm>
          <a:off x="0" y="0"/>
          <a:ext cx="0" cy="0"/>
          <a:chOff x="0" y="0"/>
          <a:chExt cx="0" cy="0"/>
        </a:xfrm>
      </p:grpSpPr>
      <p:sp>
        <p:nvSpPr>
          <p:cNvPr id="2" name="Tytuł 1">
            <a:extLst>
              <a:ext uri="{FF2B5EF4-FFF2-40B4-BE49-F238E27FC236}">
                <a16:creationId xmlns:a16="http://schemas.microsoft.com/office/drawing/2014/main" id="{D07E3786-F24F-0EBF-F39C-7C015F449C90}"/>
              </a:ext>
            </a:extLst>
          </p:cNvPr>
          <p:cNvSpPr>
            <a:spLocks noGrp="1"/>
          </p:cNvSpPr>
          <p:nvPr>
            <p:ph type="title"/>
          </p:nvPr>
        </p:nvSpPr>
        <p:spPr>
          <a:xfrm>
            <a:off x="838200" y="1219884"/>
            <a:ext cx="10515600" cy="1089484"/>
          </a:xfrm>
        </p:spPr>
        <p:txBody>
          <a:bodyPr/>
          <a:lstStyle/>
          <a:p>
            <a:r>
              <a:rPr lang="pl-PL" dirty="0"/>
              <a:t>Najczęstsze błędy - faktury</a:t>
            </a:r>
            <a:br>
              <a:rPr lang="pl-PL" dirty="0"/>
            </a:br>
            <a:r>
              <a:rPr lang="pl-PL" dirty="0"/>
              <a:t>lub inne równoważne dokumenty księgowe</a:t>
            </a:r>
          </a:p>
        </p:txBody>
      </p:sp>
      <p:sp>
        <p:nvSpPr>
          <p:cNvPr id="3" name="Symbol zastępczy zawartości 2">
            <a:extLst>
              <a:ext uri="{FF2B5EF4-FFF2-40B4-BE49-F238E27FC236}">
                <a16:creationId xmlns:a16="http://schemas.microsoft.com/office/drawing/2014/main" id="{9565DD26-40F9-006E-8435-94384EC912EB}"/>
              </a:ext>
            </a:extLst>
          </p:cNvPr>
          <p:cNvSpPr>
            <a:spLocks noGrp="1"/>
          </p:cNvSpPr>
          <p:nvPr>
            <p:ph idx="1"/>
          </p:nvPr>
        </p:nvSpPr>
        <p:spPr>
          <a:xfrm>
            <a:off x="704850" y="2237220"/>
            <a:ext cx="10515600" cy="3485296"/>
          </a:xfrm>
        </p:spPr>
        <p:txBody>
          <a:bodyPr>
            <a:noAutofit/>
          </a:bodyPr>
          <a:lstStyle/>
          <a:p>
            <a:pPr algn="just">
              <a:buFont typeface="Wingdings" panose="05000000000000000000" pitchFamily="2" charset="2"/>
              <a:buChar char="§"/>
            </a:pPr>
            <a:endParaRPr lang="pl-PL" sz="1700" dirty="0"/>
          </a:p>
          <a:p>
            <a:pPr algn="just">
              <a:buFont typeface="Wingdings" panose="05000000000000000000" pitchFamily="2" charset="2"/>
              <a:buChar char="§"/>
            </a:pPr>
            <a:r>
              <a:rPr lang="pl-PL" sz="1600" dirty="0"/>
              <a:t>brak wyszczególnienia kwot dla poszczególnych kategorii kosztów kwalifikowanych oraz brak specyfikacji do faktury, </a:t>
            </a:r>
            <a:br>
              <a:rPr lang="pl-PL" sz="1600" dirty="0"/>
            </a:br>
            <a:r>
              <a:rPr lang="pl-PL" sz="1600" dirty="0"/>
              <a:t>np. jedna pozycja dla wymiany źródła ciepła i instalacji centralnego ogrzewania oraz ciepłej wody użytkowej, wymiana stolarki otworowej okna i drzwi, wykonanie ocieplenia ścian zewnętrznych oraz dachu,</a:t>
            </a:r>
          </a:p>
          <a:p>
            <a:pPr algn="just">
              <a:buFont typeface="Wingdings" panose="05000000000000000000" pitchFamily="2" charset="2"/>
              <a:buChar char="§"/>
            </a:pPr>
            <a:r>
              <a:rPr lang="pl-PL" sz="1600" dirty="0"/>
              <a:t>brak faktur zaliczkowych - w przypadku, gdy na fakturze końcowej nie ma informacji o numerze i dacie wystawienia faktury zaliczkowej,</a:t>
            </a:r>
          </a:p>
          <a:p>
            <a:pPr algn="just">
              <a:buFont typeface="Wingdings" panose="05000000000000000000" pitchFamily="2" charset="2"/>
              <a:buChar char="§"/>
            </a:pPr>
            <a:r>
              <a:rPr lang="pl-PL" sz="1600" dirty="0"/>
              <a:t>brak określenia „nabywca” na fakturze,</a:t>
            </a:r>
          </a:p>
          <a:p>
            <a:pPr algn="just">
              <a:buFont typeface="Wingdings" panose="05000000000000000000" pitchFamily="2" charset="2"/>
              <a:buChar char="§"/>
            </a:pPr>
            <a:r>
              <a:rPr lang="pl-PL" sz="1600" dirty="0"/>
              <a:t>niekompletna faktura (np. brak drugiej strony dokumentu),</a:t>
            </a:r>
          </a:p>
          <a:p>
            <a:pPr algn="just">
              <a:buFont typeface="Wingdings" panose="05000000000000000000" pitchFamily="2" charset="2"/>
              <a:buChar char="§"/>
            </a:pPr>
            <a:r>
              <a:rPr lang="pl-PL" sz="1600" dirty="0"/>
              <a:t>na fakturze jako nabywca figuruje inna osoba niebędąca Beneficjentem lub małżonkiem Beneficjenta np. współwłaściciel, akceptowane są faktury wystawione na Beneficjenta lub wspólnie na Beneficjenta i jego małżonka</a:t>
            </a:r>
          </a:p>
          <a:p>
            <a:pPr algn="just">
              <a:buFont typeface="Wingdings" panose="05000000000000000000" pitchFamily="2" charset="2"/>
              <a:buChar char="§"/>
            </a:pPr>
            <a:endParaRPr lang="pl-PL" sz="1700" dirty="0"/>
          </a:p>
        </p:txBody>
      </p:sp>
    </p:spTree>
    <p:extLst>
      <p:ext uri="{BB962C8B-B14F-4D97-AF65-F5344CB8AC3E}">
        <p14:creationId xmlns:p14="http://schemas.microsoft.com/office/powerpoint/2010/main" val="2289820250"/>
      </p:ext>
    </p:extLst>
  </p:cSld>
  <p:clrMapOvr>
    <a:masterClrMapping/>
  </p:clrMapOvr>
  <p:transition spd="slow">
    <p:cover dir="u"/>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64A318-67D4-2EC9-5A49-C05E785FA91C}"/>
            </a:ext>
          </a:extLst>
        </p:cNvPr>
        <p:cNvGrpSpPr/>
        <p:nvPr/>
      </p:nvGrpSpPr>
      <p:grpSpPr>
        <a:xfrm>
          <a:off x="0" y="0"/>
          <a:ext cx="0" cy="0"/>
          <a:chOff x="0" y="0"/>
          <a:chExt cx="0" cy="0"/>
        </a:xfrm>
      </p:grpSpPr>
      <p:sp>
        <p:nvSpPr>
          <p:cNvPr id="2" name="Tytuł 1">
            <a:extLst>
              <a:ext uri="{FF2B5EF4-FFF2-40B4-BE49-F238E27FC236}">
                <a16:creationId xmlns:a16="http://schemas.microsoft.com/office/drawing/2014/main" id="{822CF79B-E186-41E6-1300-D1B06FF5D372}"/>
              </a:ext>
            </a:extLst>
          </p:cNvPr>
          <p:cNvSpPr>
            <a:spLocks noGrp="1"/>
          </p:cNvSpPr>
          <p:nvPr>
            <p:ph type="title"/>
          </p:nvPr>
        </p:nvSpPr>
        <p:spPr>
          <a:xfrm>
            <a:off x="838200" y="1219884"/>
            <a:ext cx="10515600" cy="1089484"/>
          </a:xfrm>
        </p:spPr>
        <p:txBody>
          <a:bodyPr/>
          <a:lstStyle/>
          <a:p>
            <a:r>
              <a:rPr lang="pl-PL" dirty="0"/>
              <a:t>Najczęstsze błędy -</a:t>
            </a:r>
            <a:br>
              <a:rPr lang="pl-PL" dirty="0"/>
            </a:br>
            <a:r>
              <a:rPr lang="pl-PL" dirty="0"/>
              <a:t>potwierdzenia zapłaty za faktury</a:t>
            </a:r>
          </a:p>
        </p:txBody>
      </p:sp>
      <p:sp>
        <p:nvSpPr>
          <p:cNvPr id="3" name="Symbol zastępczy zawartości 2">
            <a:extLst>
              <a:ext uri="{FF2B5EF4-FFF2-40B4-BE49-F238E27FC236}">
                <a16:creationId xmlns:a16="http://schemas.microsoft.com/office/drawing/2014/main" id="{CF640ACD-ACCA-6229-4F39-2F0BAD8C3945}"/>
              </a:ext>
            </a:extLst>
          </p:cNvPr>
          <p:cNvSpPr>
            <a:spLocks noGrp="1"/>
          </p:cNvSpPr>
          <p:nvPr>
            <p:ph idx="1"/>
          </p:nvPr>
        </p:nvSpPr>
        <p:spPr>
          <a:xfrm>
            <a:off x="838200" y="2475345"/>
            <a:ext cx="10515600" cy="3485296"/>
          </a:xfrm>
        </p:spPr>
        <p:txBody>
          <a:bodyPr>
            <a:noAutofit/>
          </a:bodyPr>
          <a:lstStyle/>
          <a:p>
            <a:pPr algn="just">
              <a:buFont typeface="Wingdings" panose="05000000000000000000" pitchFamily="2" charset="2"/>
              <a:buChar char="§"/>
            </a:pPr>
            <a:r>
              <a:rPr lang="pl-PL" sz="1600" dirty="0"/>
              <a:t>brak potwierdzenia zapłaty za faktury opisane jako: „Sposób zapłaty: gotówka”,</a:t>
            </a:r>
          </a:p>
          <a:p>
            <a:pPr algn="just">
              <a:buFont typeface="Wingdings" panose="05000000000000000000" pitchFamily="2" charset="2"/>
              <a:buChar char="§"/>
            </a:pPr>
            <a:r>
              <a:rPr lang="pl-PL" sz="1600" dirty="0"/>
              <a:t>błędny status na potwierdzeniu przelewu, np. „oczekujący”,</a:t>
            </a:r>
          </a:p>
          <a:p>
            <a:pPr algn="just">
              <a:buFont typeface="Wingdings" panose="05000000000000000000" pitchFamily="2" charset="2"/>
              <a:buChar char="§"/>
            </a:pPr>
            <a:r>
              <a:rPr lang="pl-PL" sz="1600" dirty="0"/>
              <a:t>oświadczenie o dokonaniu zapłaty za faktury podpisane przez Beneficjenta, a nie wystawcę dokumentu,</a:t>
            </a:r>
          </a:p>
          <a:p>
            <a:pPr algn="just">
              <a:buFont typeface="Wingdings" panose="05000000000000000000" pitchFamily="2" charset="2"/>
              <a:buChar char="§"/>
            </a:pPr>
            <a:r>
              <a:rPr lang="pl-PL" sz="1600" dirty="0"/>
              <a:t>oświadczenie Beneficjenta o dokonaniu zapłaty za fakturę w umowie z prefinansowaniem, gdy z faktury wynika, </a:t>
            </a:r>
            <a:br>
              <a:rPr lang="pl-PL" sz="1600" dirty="0"/>
            </a:br>
            <a:r>
              <a:rPr lang="pl-PL" sz="1600" dirty="0"/>
              <a:t>że druga transza powinna zostać opłacona przez WFOŚiGW – w przypadku umowy z prefinansowaniem potwierdzenie zapłaty drugiej transzy akceptowalne jest jedynie w formie oświadczenia wystawcy faktury, potwierdzenia przelewu, podpisanego przez wystawcę dokumentu dowodu wpłaty KP lub gdy z wystawionej faktury wynika, że została opłacona</a:t>
            </a:r>
            <a:br>
              <a:rPr lang="pl-PL" sz="1600" dirty="0"/>
            </a:br>
            <a:r>
              <a:rPr lang="pl-PL" sz="1600" dirty="0"/>
              <a:t>w całości np. „Pozostało do zapłaty 0”, „Opłacono w całości”, „Zapłacono: [pełna kwota]”</a:t>
            </a:r>
          </a:p>
        </p:txBody>
      </p:sp>
    </p:spTree>
    <p:extLst>
      <p:ext uri="{BB962C8B-B14F-4D97-AF65-F5344CB8AC3E}">
        <p14:creationId xmlns:p14="http://schemas.microsoft.com/office/powerpoint/2010/main" val="1312646442"/>
      </p:ext>
    </p:extLst>
  </p:cSld>
  <p:clrMapOvr>
    <a:masterClrMapping/>
  </p:clrMapOvr>
  <p:transition spd="slow">
    <p:cover dir="u"/>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FE17D7-4335-0C99-F1BC-84359A8FC3E6}"/>
            </a:ext>
          </a:extLst>
        </p:cNvPr>
        <p:cNvGrpSpPr/>
        <p:nvPr/>
      </p:nvGrpSpPr>
      <p:grpSpPr>
        <a:xfrm>
          <a:off x="0" y="0"/>
          <a:ext cx="0" cy="0"/>
          <a:chOff x="0" y="0"/>
          <a:chExt cx="0" cy="0"/>
        </a:xfrm>
      </p:grpSpPr>
      <p:sp>
        <p:nvSpPr>
          <p:cNvPr id="2" name="Tytuł 1">
            <a:extLst>
              <a:ext uri="{FF2B5EF4-FFF2-40B4-BE49-F238E27FC236}">
                <a16:creationId xmlns:a16="http://schemas.microsoft.com/office/drawing/2014/main" id="{D44D9A23-B253-2A72-B988-3A6D3F585ECF}"/>
              </a:ext>
            </a:extLst>
          </p:cNvPr>
          <p:cNvSpPr>
            <a:spLocks noGrp="1"/>
          </p:cNvSpPr>
          <p:nvPr>
            <p:ph type="title"/>
          </p:nvPr>
        </p:nvSpPr>
        <p:spPr>
          <a:xfrm>
            <a:off x="635000" y="1419999"/>
            <a:ext cx="10515600" cy="1089484"/>
          </a:xfrm>
        </p:spPr>
        <p:txBody>
          <a:bodyPr>
            <a:noAutofit/>
          </a:bodyPr>
          <a:lstStyle/>
          <a:p>
            <a:r>
              <a:rPr lang="pl-PL" dirty="0"/>
              <a:t>Najczęstsze błędy - dokumentacja potwierdzająca spełnienie wymagań PPCP</a:t>
            </a:r>
          </a:p>
        </p:txBody>
      </p:sp>
      <p:sp>
        <p:nvSpPr>
          <p:cNvPr id="3" name="Symbol zastępczy zawartości 2">
            <a:extLst>
              <a:ext uri="{FF2B5EF4-FFF2-40B4-BE49-F238E27FC236}">
                <a16:creationId xmlns:a16="http://schemas.microsoft.com/office/drawing/2014/main" id="{AEF5FA40-37D6-D165-C8DB-2A734367B484}"/>
              </a:ext>
            </a:extLst>
          </p:cNvPr>
          <p:cNvSpPr>
            <a:spLocks noGrp="1"/>
          </p:cNvSpPr>
          <p:nvPr>
            <p:ph idx="1"/>
          </p:nvPr>
        </p:nvSpPr>
        <p:spPr>
          <a:xfrm>
            <a:off x="838200" y="2509483"/>
            <a:ext cx="10515600" cy="2676513"/>
          </a:xfrm>
        </p:spPr>
        <p:txBody>
          <a:bodyPr>
            <a:noAutofit/>
          </a:bodyPr>
          <a:lstStyle/>
          <a:p>
            <a:pPr algn="just">
              <a:buFont typeface="Wingdings" panose="05000000000000000000" pitchFamily="2" charset="2"/>
              <a:buChar char="§"/>
            </a:pPr>
            <a:endParaRPr lang="pl-PL" sz="1700" dirty="0"/>
          </a:p>
          <a:p>
            <a:pPr algn="just">
              <a:lnSpc>
                <a:spcPct val="150000"/>
              </a:lnSpc>
              <a:buFont typeface="Wingdings" panose="05000000000000000000" pitchFamily="2" charset="2"/>
              <a:buChar char="§"/>
            </a:pPr>
            <a:r>
              <a:rPr lang="pl-PL" sz="1600" dirty="0"/>
              <a:t>karta produktu, etykieta produktu lub nr ID listy ZUM niezgodne z nazwą/mocą urządzenia z protokołu odbioru prac,</a:t>
            </a:r>
          </a:p>
          <a:p>
            <a:pPr algn="just">
              <a:lnSpc>
                <a:spcPct val="150000"/>
              </a:lnSpc>
              <a:buFont typeface="Wingdings" panose="05000000000000000000" pitchFamily="2" charset="2"/>
              <a:buChar char="§"/>
            </a:pPr>
            <a:r>
              <a:rPr lang="pl-PL" sz="1600" dirty="0"/>
              <a:t>oferta dot. zamontowanej stolarki bez współczynników przenikania ciepła </a:t>
            </a:r>
            <a:r>
              <a:rPr lang="pl-PL" sz="1600" dirty="0" err="1"/>
              <a:t>Uw</a:t>
            </a:r>
            <a:r>
              <a:rPr lang="pl-PL" sz="1600" dirty="0"/>
              <a:t>/Ud,</a:t>
            </a:r>
          </a:p>
          <a:p>
            <a:pPr algn="just">
              <a:lnSpc>
                <a:spcPct val="150000"/>
              </a:lnSpc>
              <a:buFont typeface="Wingdings" panose="05000000000000000000" pitchFamily="2" charset="2"/>
              <a:buChar char="§"/>
            </a:pPr>
            <a:r>
              <a:rPr lang="pl-PL" sz="1600" dirty="0"/>
              <a:t>powierzchnia zamontowanej stolarki z oferty niezgodna z protokołem odbioru prac,</a:t>
            </a:r>
          </a:p>
          <a:p>
            <a:pPr algn="just">
              <a:lnSpc>
                <a:spcPct val="150000"/>
              </a:lnSpc>
              <a:buFont typeface="Wingdings" panose="05000000000000000000" pitchFamily="2" charset="2"/>
              <a:buChar char="§"/>
            </a:pPr>
            <a:r>
              <a:rPr lang="pl-PL" sz="1600" dirty="0"/>
              <a:t>brak wyszczególnienia kosztów w przypadku, gdy z innych dokumentów wynika, że w ramach faktury wykonano zakresy niekwalifikowane np. stolarka okienna o </a:t>
            </a:r>
            <a:r>
              <a:rPr lang="pl-PL" sz="1600" dirty="0" err="1"/>
              <a:t>wspł</a:t>
            </a:r>
            <a:r>
              <a:rPr lang="pl-PL" sz="1600" dirty="0"/>
              <a:t>. </a:t>
            </a:r>
            <a:r>
              <a:rPr lang="pl-PL" sz="1600" dirty="0" err="1"/>
              <a:t>Uw</a:t>
            </a:r>
            <a:r>
              <a:rPr lang="pl-PL" sz="1600" dirty="0"/>
              <a:t> &gt; 0,9, rolety, moskitiery.</a:t>
            </a:r>
          </a:p>
        </p:txBody>
      </p:sp>
    </p:spTree>
    <p:extLst>
      <p:ext uri="{BB962C8B-B14F-4D97-AF65-F5344CB8AC3E}">
        <p14:creationId xmlns:p14="http://schemas.microsoft.com/office/powerpoint/2010/main" val="3661388942"/>
      </p:ext>
    </p:extLst>
  </p:cSld>
  <p:clrMapOvr>
    <a:masterClrMapping/>
  </p:clrMapOvr>
  <p:transition spd="slow">
    <p:cover dir="u"/>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79A632-7C89-3A14-4867-035057EB1278}"/>
            </a:ext>
          </a:extLst>
        </p:cNvPr>
        <p:cNvGrpSpPr/>
        <p:nvPr/>
      </p:nvGrpSpPr>
      <p:grpSpPr>
        <a:xfrm>
          <a:off x="0" y="0"/>
          <a:ext cx="0" cy="0"/>
          <a:chOff x="0" y="0"/>
          <a:chExt cx="0" cy="0"/>
        </a:xfrm>
      </p:grpSpPr>
      <p:sp>
        <p:nvSpPr>
          <p:cNvPr id="2" name="Tytuł 1">
            <a:extLst>
              <a:ext uri="{FF2B5EF4-FFF2-40B4-BE49-F238E27FC236}">
                <a16:creationId xmlns:a16="http://schemas.microsoft.com/office/drawing/2014/main" id="{06EEA937-1A29-B526-762E-6697AB8FEFCF}"/>
              </a:ext>
            </a:extLst>
          </p:cNvPr>
          <p:cNvSpPr>
            <a:spLocks noGrp="1"/>
          </p:cNvSpPr>
          <p:nvPr>
            <p:ph type="title"/>
          </p:nvPr>
        </p:nvSpPr>
        <p:spPr>
          <a:xfrm>
            <a:off x="838200" y="1219884"/>
            <a:ext cx="10515600" cy="1089484"/>
          </a:xfrm>
        </p:spPr>
        <p:txBody>
          <a:bodyPr>
            <a:normAutofit/>
          </a:bodyPr>
          <a:lstStyle/>
          <a:p>
            <a:r>
              <a:rPr lang="pl-PL" dirty="0"/>
              <a:t>Najczęstsze błędy - Świadectwo charakterystyki energetycznej </a:t>
            </a:r>
          </a:p>
        </p:txBody>
      </p:sp>
      <p:sp>
        <p:nvSpPr>
          <p:cNvPr id="3" name="Symbol zastępczy zawartości 2">
            <a:extLst>
              <a:ext uri="{FF2B5EF4-FFF2-40B4-BE49-F238E27FC236}">
                <a16:creationId xmlns:a16="http://schemas.microsoft.com/office/drawing/2014/main" id="{2F49FA0E-E9BF-7768-B718-2F88C4A1A30B}"/>
              </a:ext>
            </a:extLst>
          </p:cNvPr>
          <p:cNvSpPr>
            <a:spLocks noGrp="1"/>
          </p:cNvSpPr>
          <p:nvPr>
            <p:ph idx="1"/>
          </p:nvPr>
        </p:nvSpPr>
        <p:spPr>
          <a:xfrm>
            <a:off x="838200" y="2152820"/>
            <a:ext cx="10515600" cy="3485296"/>
          </a:xfrm>
        </p:spPr>
        <p:txBody>
          <a:bodyPr>
            <a:noAutofit/>
          </a:bodyPr>
          <a:lstStyle/>
          <a:p>
            <a:pPr>
              <a:buFont typeface="Wingdings" panose="05000000000000000000" pitchFamily="2" charset="2"/>
              <a:buChar char="§"/>
            </a:pPr>
            <a:r>
              <a:rPr lang="pl-PL" sz="1700" dirty="0"/>
              <a:t>brak zdjęcia budynku,</a:t>
            </a:r>
          </a:p>
          <a:p>
            <a:pPr>
              <a:buFont typeface="Wingdings" panose="05000000000000000000" pitchFamily="2" charset="2"/>
              <a:buChar char="§"/>
            </a:pPr>
            <a:r>
              <a:rPr lang="pl-PL" sz="1700" dirty="0"/>
              <a:t>błędne lub niepełne dane adresowe,</a:t>
            </a:r>
          </a:p>
          <a:p>
            <a:pPr>
              <a:buFont typeface="Wingdings" panose="05000000000000000000" pitchFamily="2" charset="2"/>
              <a:buChar char="§"/>
            </a:pPr>
            <a:r>
              <a:rPr lang="pl-PL" sz="1700" dirty="0"/>
              <a:t>dane w ŚCHE nie pokrywają się z DPAE rozbieżności w powierzchni pomieszczeń o regulowanej temp. powietrza </a:t>
            </a:r>
            <a:r>
              <a:rPr lang="pl-PL" sz="1700" dirty="0" err="1"/>
              <a:t>Af</a:t>
            </a:r>
            <a:r>
              <a:rPr lang="pl-PL" sz="1700" dirty="0"/>
              <a:t>, kubatura budynku o regulowanej temp. Powietrza,</a:t>
            </a:r>
          </a:p>
          <a:p>
            <a:pPr>
              <a:buFont typeface="Wingdings" panose="05000000000000000000" pitchFamily="2" charset="2"/>
              <a:buChar char="§"/>
            </a:pPr>
            <a:r>
              <a:rPr lang="pl-PL" sz="1700" dirty="0"/>
              <a:t>materiał dociepleniowy w ŚCHE niezgodny z protokołem (np. grubość, </a:t>
            </a:r>
            <a:r>
              <a:rPr lang="pl-PL" sz="1700" dirty="0" err="1"/>
              <a:t>wspł</a:t>
            </a:r>
            <a:r>
              <a:rPr lang="pl-PL" sz="1700" dirty="0"/>
              <a:t>. lambda – lepsze/gorsze parametry </a:t>
            </a:r>
            <a:br>
              <a:rPr lang="pl-PL" sz="1700" dirty="0"/>
            </a:br>
            <a:r>
              <a:rPr lang="pl-PL" sz="1700" dirty="0"/>
              <a:t>niż wskazane w DPAE).</a:t>
            </a:r>
          </a:p>
          <a:p>
            <a:pPr>
              <a:buFont typeface="Wingdings" panose="05000000000000000000" pitchFamily="2" charset="2"/>
              <a:buChar char="§"/>
            </a:pPr>
            <a:r>
              <a:rPr lang="pl-PL" sz="1700" dirty="0"/>
              <a:t>wyszczególnione przegrody i/lub współczynniki przegród nie pokrywają się z danymi z DPAE,</a:t>
            </a:r>
          </a:p>
          <a:p>
            <a:pPr>
              <a:buFont typeface="Wingdings" panose="05000000000000000000" pitchFamily="2" charset="2"/>
              <a:buChar char="§"/>
            </a:pPr>
            <a:r>
              <a:rPr lang="pl-PL" sz="1700" dirty="0"/>
              <a:t>rozbieżności wskaźników Eu, Ek, </a:t>
            </a:r>
            <a:r>
              <a:rPr lang="pl-PL" sz="1700" dirty="0" err="1"/>
              <a:t>Ep</a:t>
            </a:r>
            <a:r>
              <a:rPr lang="pl-PL" sz="1700" dirty="0"/>
              <a:t>,</a:t>
            </a:r>
          </a:p>
          <a:p>
            <a:pPr>
              <a:buFont typeface="Wingdings" panose="05000000000000000000" pitchFamily="2" charset="2"/>
              <a:buChar char="§"/>
            </a:pPr>
            <a:r>
              <a:rPr lang="pl-PL" sz="1700" dirty="0"/>
              <a:t>wyszczególnienie stolarki okiennej o </a:t>
            </a:r>
            <a:r>
              <a:rPr lang="pl-PL" sz="1700" dirty="0" err="1"/>
              <a:t>wspł</a:t>
            </a:r>
            <a:r>
              <a:rPr lang="pl-PL" sz="1700" dirty="0"/>
              <a:t>. </a:t>
            </a:r>
            <a:r>
              <a:rPr lang="pl-PL" sz="1700" dirty="0" err="1"/>
              <a:t>Uw</a:t>
            </a:r>
            <a:r>
              <a:rPr lang="pl-PL" sz="1700" dirty="0"/>
              <a:t> </a:t>
            </a:r>
            <a:r>
              <a:rPr lang="pl-PL" sz="1800" dirty="0"/>
              <a:t>&gt; </a:t>
            </a:r>
            <a:r>
              <a:rPr lang="pl-PL" sz="1700" dirty="0"/>
              <a:t>0,9 jako spełniającej wymogi WT2021,</a:t>
            </a:r>
          </a:p>
          <a:p>
            <a:pPr>
              <a:buFont typeface="Wingdings" panose="05000000000000000000" pitchFamily="2" charset="2"/>
              <a:buChar char="§"/>
            </a:pPr>
            <a:r>
              <a:rPr lang="pl-PL" sz="1700" dirty="0"/>
              <a:t>brak podpisu audytora</a:t>
            </a:r>
          </a:p>
          <a:p>
            <a:pPr>
              <a:buFont typeface="Wingdings" panose="05000000000000000000" pitchFamily="2" charset="2"/>
              <a:buChar char="§"/>
            </a:pPr>
            <a:endParaRPr lang="pl-PL" sz="1700" dirty="0"/>
          </a:p>
        </p:txBody>
      </p:sp>
    </p:spTree>
    <p:extLst>
      <p:ext uri="{BB962C8B-B14F-4D97-AF65-F5344CB8AC3E}">
        <p14:creationId xmlns:p14="http://schemas.microsoft.com/office/powerpoint/2010/main" val="1056005676"/>
      </p:ext>
    </p:extLst>
  </p:cSld>
  <p:clrMapOvr>
    <a:masterClrMapping/>
  </p:clrMapOvr>
  <p:transition spd="slow">
    <p:cover dir="u"/>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3C6705-B87A-14CB-CF3E-AB34D60516F4}"/>
            </a:ext>
          </a:extLst>
        </p:cNvPr>
        <p:cNvGrpSpPr/>
        <p:nvPr/>
      </p:nvGrpSpPr>
      <p:grpSpPr>
        <a:xfrm>
          <a:off x="0" y="0"/>
          <a:ext cx="0" cy="0"/>
          <a:chOff x="0" y="0"/>
          <a:chExt cx="0" cy="0"/>
        </a:xfrm>
      </p:grpSpPr>
      <p:sp>
        <p:nvSpPr>
          <p:cNvPr id="2" name="Tytuł 1">
            <a:extLst>
              <a:ext uri="{FF2B5EF4-FFF2-40B4-BE49-F238E27FC236}">
                <a16:creationId xmlns:a16="http://schemas.microsoft.com/office/drawing/2014/main" id="{6AF7B47B-09C6-4284-5C0A-2A0FB9F38483}"/>
              </a:ext>
            </a:extLst>
          </p:cNvPr>
          <p:cNvSpPr>
            <a:spLocks noGrp="1"/>
          </p:cNvSpPr>
          <p:nvPr>
            <p:ph type="title"/>
          </p:nvPr>
        </p:nvSpPr>
        <p:spPr>
          <a:xfrm>
            <a:off x="838200" y="1136073"/>
            <a:ext cx="10515600" cy="840509"/>
          </a:xfrm>
        </p:spPr>
        <p:txBody>
          <a:bodyPr>
            <a:noAutofit/>
          </a:bodyPr>
          <a:lstStyle/>
          <a:p>
            <a:r>
              <a:rPr lang="pl-PL" dirty="0"/>
              <a:t>Rozbieżności </a:t>
            </a:r>
            <a:r>
              <a:rPr lang="pl-PL" dirty="0" err="1"/>
              <a:t>WoP</a:t>
            </a:r>
            <a:r>
              <a:rPr lang="pl-PL" dirty="0"/>
              <a:t> a </a:t>
            </a:r>
            <a:r>
              <a:rPr lang="pl-PL" dirty="0" err="1"/>
              <a:t>WoD</a:t>
            </a:r>
            <a:r>
              <a:rPr lang="pl-PL" dirty="0"/>
              <a:t> – kiedy aneksujemy umowę?</a:t>
            </a:r>
          </a:p>
        </p:txBody>
      </p:sp>
      <p:sp>
        <p:nvSpPr>
          <p:cNvPr id="3" name="Symbol zastępczy zawartości 2">
            <a:extLst>
              <a:ext uri="{FF2B5EF4-FFF2-40B4-BE49-F238E27FC236}">
                <a16:creationId xmlns:a16="http://schemas.microsoft.com/office/drawing/2014/main" id="{6B0815AD-109E-87CD-9068-F8594B24DF5F}"/>
              </a:ext>
            </a:extLst>
          </p:cNvPr>
          <p:cNvSpPr>
            <a:spLocks noGrp="1"/>
          </p:cNvSpPr>
          <p:nvPr>
            <p:ph idx="1"/>
          </p:nvPr>
        </p:nvSpPr>
        <p:spPr>
          <a:xfrm>
            <a:off x="1200728" y="2078182"/>
            <a:ext cx="9818254" cy="3103419"/>
          </a:xfrm>
        </p:spPr>
        <p:txBody>
          <a:bodyPr>
            <a:noAutofit/>
          </a:bodyPr>
          <a:lstStyle/>
          <a:p>
            <a:pPr algn="just">
              <a:buFont typeface="Wingdings" panose="05000000000000000000" pitchFamily="2" charset="2"/>
              <a:buChar char="§"/>
            </a:pPr>
            <a:r>
              <a:rPr lang="pl-PL" sz="1600" dirty="0"/>
              <a:t>w </a:t>
            </a:r>
            <a:r>
              <a:rPr lang="pl-PL" sz="1600" dirty="0" err="1"/>
              <a:t>WoP</a:t>
            </a:r>
            <a:r>
              <a:rPr lang="pl-PL" sz="1600" dirty="0"/>
              <a:t> rozliczane jest inne urządzenie niż wskazane w umowie z wykonawcą lub w DPAE, dotyczy to zmiany  nazwy/nr ID z listy ZUM urządzenia,</a:t>
            </a:r>
          </a:p>
          <a:p>
            <a:pPr algn="just">
              <a:buFont typeface="Wingdings" panose="05000000000000000000" pitchFamily="2" charset="2"/>
              <a:buChar char="§"/>
            </a:pPr>
            <a:r>
              <a:rPr lang="pl-PL" sz="1600" dirty="0"/>
              <a:t>nastąpiła zmiana kategorii kosztu rozliczanego w </a:t>
            </a:r>
            <a:r>
              <a:rPr lang="pl-PL" sz="1600" dirty="0" err="1"/>
              <a:t>WoP</a:t>
            </a:r>
            <a:r>
              <a:rPr lang="pl-PL" sz="1600" dirty="0"/>
              <a:t> np. rozliczany jest kocioł zgazowujący drewno </a:t>
            </a:r>
            <a:br>
              <a:rPr lang="pl-PL" sz="1600" dirty="0"/>
            </a:br>
            <a:r>
              <a:rPr lang="pl-PL" sz="1600" dirty="0"/>
              <a:t>o podwyższonym standardzie a w </a:t>
            </a:r>
            <a:r>
              <a:rPr lang="pl-PL" sz="1600" dirty="0" err="1"/>
              <a:t>WoD</a:t>
            </a:r>
            <a:r>
              <a:rPr lang="pl-PL" sz="1600" dirty="0"/>
              <a:t> np. kocioł </a:t>
            </a:r>
            <a:r>
              <a:rPr lang="pl-PL" sz="1600" dirty="0" err="1"/>
              <a:t>pelletowy</a:t>
            </a:r>
            <a:r>
              <a:rPr lang="pl-PL" sz="1600" dirty="0"/>
              <a:t> o podwyższonym standardzie,</a:t>
            </a:r>
          </a:p>
          <a:p>
            <a:pPr algn="just">
              <a:buFont typeface="Wingdings" panose="05000000000000000000" pitchFamily="2" charset="2"/>
              <a:buChar char="§"/>
            </a:pPr>
            <a:r>
              <a:rPr lang="pl-PL" sz="1600" dirty="0"/>
              <a:t>materiał dociepleniowy wskazany w protokole odbioru prac/ŚCHE jest gorszych parametrów niż wskazano </a:t>
            </a:r>
            <a:br>
              <a:rPr lang="pl-PL" sz="1600" dirty="0"/>
            </a:br>
            <a:r>
              <a:rPr lang="pl-PL" sz="1600" dirty="0"/>
              <a:t>w DPAE,</a:t>
            </a:r>
          </a:p>
          <a:p>
            <a:pPr algn="just">
              <a:buFont typeface="Wingdings" panose="05000000000000000000" pitchFamily="2" charset="2"/>
              <a:buChar char="§"/>
            </a:pPr>
            <a:r>
              <a:rPr lang="pl-PL" sz="1600" dirty="0"/>
              <a:t>nastąpiła zmiana metrażu prac termomodernizacyjnych, która powoduje korektę audytu (np. ocieplenia przegród, stolarki okiennej itp.),</a:t>
            </a:r>
          </a:p>
          <a:p>
            <a:pPr algn="just">
              <a:buFont typeface="Wingdings" panose="05000000000000000000" pitchFamily="2" charset="2"/>
              <a:buChar char="§"/>
            </a:pPr>
            <a:r>
              <a:rPr lang="pl-PL" sz="1600" dirty="0"/>
              <a:t>zmianie uległa powierzchnia </a:t>
            </a:r>
            <a:r>
              <a:rPr lang="pl-PL" sz="1600" b="0" i="0" u="none" strike="noStrike" baseline="0" dirty="0">
                <a:latin typeface="Calibri" panose="020F0502020204030204" pitchFamily="34" charset="0"/>
              </a:rPr>
              <a:t>wykorzystywana na prowadzenie działalności gospodarczej,</a:t>
            </a:r>
            <a:endParaRPr lang="pl-PL" sz="1600" dirty="0"/>
          </a:p>
        </p:txBody>
      </p:sp>
    </p:spTree>
    <p:extLst>
      <p:ext uri="{BB962C8B-B14F-4D97-AF65-F5344CB8AC3E}">
        <p14:creationId xmlns:p14="http://schemas.microsoft.com/office/powerpoint/2010/main" val="3169178438"/>
      </p:ext>
    </p:extLst>
  </p:cSld>
  <p:clrMapOvr>
    <a:masterClrMapping/>
  </p:clrMapOvr>
  <p:transition spd="slow">
    <p:cover dir="u"/>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891A98-8B80-0574-899F-4A1C539E4C23}"/>
            </a:ext>
          </a:extLst>
        </p:cNvPr>
        <p:cNvGrpSpPr/>
        <p:nvPr/>
      </p:nvGrpSpPr>
      <p:grpSpPr>
        <a:xfrm>
          <a:off x="0" y="0"/>
          <a:ext cx="0" cy="0"/>
          <a:chOff x="0" y="0"/>
          <a:chExt cx="0" cy="0"/>
        </a:xfrm>
      </p:grpSpPr>
      <p:sp>
        <p:nvSpPr>
          <p:cNvPr id="2" name="Tytuł 1">
            <a:extLst>
              <a:ext uri="{FF2B5EF4-FFF2-40B4-BE49-F238E27FC236}">
                <a16:creationId xmlns:a16="http://schemas.microsoft.com/office/drawing/2014/main" id="{90F971EB-21F0-DD58-E4BB-2D953C98D71C}"/>
              </a:ext>
            </a:extLst>
          </p:cNvPr>
          <p:cNvSpPr>
            <a:spLocks noGrp="1"/>
          </p:cNvSpPr>
          <p:nvPr>
            <p:ph type="title"/>
          </p:nvPr>
        </p:nvSpPr>
        <p:spPr/>
        <p:txBody>
          <a:bodyPr/>
          <a:lstStyle/>
          <a:p>
            <a:r>
              <a:rPr lang="pl-PL" dirty="0"/>
              <a:t>Proces oceny wniosku – terminy oraz czynniki wpływające </a:t>
            </a:r>
            <a:br>
              <a:rPr lang="pl-PL" dirty="0"/>
            </a:br>
            <a:r>
              <a:rPr lang="pl-PL" dirty="0"/>
              <a:t>na czas wypłaty</a:t>
            </a:r>
          </a:p>
        </p:txBody>
      </p:sp>
      <p:sp>
        <p:nvSpPr>
          <p:cNvPr id="4" name="Prostokąt 3">
            <a:extLst>
              <a:ext uri="{FF2B5EF4-FFF2-40B4-BE49-F238E27FC236}">
                <a16:creationId xmlns:a16="http://schemas.microsoft.com/office/drawing/2014/main" id="{CAB96B23-8F7D-1EFA-F9D4-96EA79411DA0}"/>
              </a:ext>
            </a:extLst>
          </p:cNvPr>
          <p:cNvSpPr/>
          <p:nvPr/>
        </p:nvSpPr>
        <p:spPr>
          <a:xfrm>
            <a:off x="6419272" y="5326618"/>
            <a:ext cx="5772728" cy="153138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 name="Symbol zastępczy zawartości 2">
            <a:extLst>
              <a:ext uri="{FF2B5EF4-FFF2-40B4-BE49-F238E27FC236}">
                <a16:creationId xmlns:a16="http://schemas.microsoft.com/office/drawing/2014/main" id="{E120CCAA-C1F2-C89E-9BAB-5A01CF45DE46}"/>
              </a:ext>
            </a:extLst>
          </p:cNvPr>
          <p:cNvSpPr>
            <a:spLocks noGrp="1"/>
          </p:cNvSpPr>
          <p:nvPr>
            <p:ph idx="1"/>
          </p:nvPr>
        </p:nvSpPr>
        <p:spPr>
          <a:xfrm>
            <a:off x="838200" y="2124648"/>
            <a:ext cx="10515600" cy="4266915"/>
          </a:xfrm>
        </p:spPr>
        <p:txBody>
          <a:bodyPr>
            <a:noAutofit/>
          </a:bodyPr>
          <a:lstStyle/>
          <a:p>
            <a:pPr marL="0" indent="0" algn="just">
              <a:buNone/>
            </a:pPr>
            <a:r>
              <a:rPr lang="pl-PL" sz="1600" dirty="0"/>
              <a:t>Poszczególne terminy dotyczące różnych etapów oceny:</a:t>
            </a:r>
          </a:p>
          <a:p>
            <a:pPr algn="just">
              <a:buFont typeface="Wingdings" panose="05000000000000000000" pitchFamily="2" charset="2"/>
              <a:buChar char="§"/>
            </a:pPr>
            <a:r>
              <a:rPr lang="pl-PL" sz="1600" dirty="0"/>
              <a:t>ocena wniosku o płatność – do 30 (KPO oraz </a:t>
            </a:r>
            <a:r>
              <a:rPr lang="pl-PL" sz="1600" dirty="0" err="1"/>
              <a:t>FENiKS</a:t>
            </a:r>
            <a:r>
              <a:rPr lang="pl-PL" sz="1600" dirty="0"/>
              <a:t>) lub 60 dni (FM) od wpływu do Funduszu wniosku o płatność,</a:t>
            </a:r>
          </a:p>
          <a:p>
            <a:pPr algn="just">
              <a:buFont typeface="Wingdings" panose="05000000000000000000" pitchFamily="2" charset="2"/>
              <a:buChar char="§"/>
            </a:pPr>
            <a:r>
              <a:rPr lang="pl-PL" sz="1600" dirty="0"/>
              <a:t>ocena uzupełnień do wniosku o płatność - do 30 (KPO oraz </a:t>
            </a:r>
            <a:r>
              <a:rPr lang="pl-PL" sz="1600" dirty="0" err="1"/>
              <a:t>FENiKS</a:t>
            </a:r>
            <a:r>
              <a:rPr lang="pl-PL" sz="1600" dirty="0"/>
              <a:t>) lub 60 dni (FM) od wpływu do Funduszu,</a:t>
            </a:r>
          </a:p>
          <a:p>
            <a:pPr algn="just">
              <a:buFont typeface="Wingdings" panose="05000000000000000000" pitchFamily="2" charset="2"/>
              <a:buChar char="§"/>
            </a:pPr>
            <a:r>
              <a:rPr lang="pl-PL" sz="1600" dirty="0"/>
              <a:t>wypłata dotacji - zazwyczaj do kilku dni roboczych od zatwierdzenia wniosku o płatność, pod warunkiem, </a:t>
            </a:r>
            <a:br>
              <a:rPr lang="pl-PL" sz="1600" dirty="0"/>
            </a:br>
            <a:r>
              <a:rPr lang="pl-PL" sz="1600" dirty="0"/>
              <a:t>że przedsięwzięcie nie zostanie wytypowane do kontroli przed wypłatą,</a:t>
            </a:r>
          </a:p>
          <a:p>
            <a:pPr algn="just">
              <a:buFont typeface="Wingdings" panose="05000000000000000000" pitchFamily="2" charset="2"/>
              <a:buChar char="§"/>
            </a:pPr>
            <a:r>
              <a:rPr lang="pl-PL" sz="1600" dirty="0"/>
              <a:t>kontrola przedsięwzięcia – termin zależny od ilości przeprowadzanych kontroli, dostępności osób kontrolujących, a także samych beneficjentów, może zostać wyznaczony nawet na ponad miesiąc od wyznaczenia kontroli.</a:t>
            </a:r>
          </a:p>
          <a:p>
            <a:pPr marL="0" indent="0" algn="just">
              <a:buNone/>
            </a:pPr>
            <a:endParaRPr lang="pl-PL" sz="1600" dirty="0"/>
          </a:p>
          <a:p>
            <a:pPr marL="0" indent="0" algn="just">
              <a:buNone/>
            </a:pPr>
            <a:r>
              <a:rPr lang="pl-PL" sz="1600" dirty="0"/>
              <a:t>Czynniki wpływające na przedłużenie oceny wniosku lub uzupełnienia:</a:t>
            </a:r>
          </a:p>
          <a:p>
            <a:pPr algn="just">
              <a:buFont typeface="Wingdings" panose="05000000000000000000" pitchFamily="2" charset="2"/>
              <a:buChar char="§"/>
            </a:pPr>
            <a:r>
              <a:rPr lang="pl-PL" sz="1600" dirty="0"/>
              <a:t>kontrole przedsięwzięcia przed wypłatą środków - losowe lub wyznaczone przez inspektora, w przypadku wątpliwości </a:t>
            </a:r>
            <a:br>
              <a:rPr lang="pl-PL" sz="1600" dirty="0"/>
            </a:br>
            <a:r>
              <a:rPr lang="pl-PL" sz="1600" dirty="0"/>
              <a:t>co do prawidłowości realizacji zadań,</a:t>
            </a:r>
          </a:p>
          <a:p>
            <a:pPr algn="just">
              <a:buFont typeface="Wingdings" panose="05000000000000000000" pitchFamily="2" charset="2"/>
              <a:buChar char="§"/>
            </a:pPr>
            <a:r>
              <a:rPr lang="pl-PL" sz="1600" dirty="0"/>
              <a:t>niejednoznaczne sytuacje wymagające opinii prawnej lub NFOŚiGW w kwestii zapisów Programu - czas oczekiwania </a:t>
            </a:r>
            <a:br>
              <a:rPr lang="pl-PL" sz="1600" dirty="0"/>
            </a:br>
            <a:r>
              <a:rPr lang="pl-PL" sz="1600" dirty="0"/>
              <a:t>na opinie NFOŚiGW może wynosić nawet do kilku miesięcy, przez ten czas nie jest możliwe zakończenie oceny wniosku,</a:t>
            </a:r>
          </a:p>
          <a:p>
            <a:pPr algn="just"/>
            <a:endParaRPr lang="pl-PL" sz="1800" dirty="0"/>
          </a:p>
        </p:txBody>
      </p:sp>
    </p:spTree>
    <p:extLst>
      <p:ext uri="{BB962C8B-B14F-4D97-AF65-F5344CB8AC3E}">
        <p14:creationId xmlns:p14="http://schemas.microsoft.com/office/powerpoint/2010/main" val="2059739028"/>
      </p:ext>
    </p:extLst>
  </p:cSld>
  <p:clrMapOvr>
    <a:masterClrMapping/>
  </p:clrMapOvr>
  <p:transition spd="slow">
    <p:cover dir="u"/>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4339EC-C7D2-94C8-9D1F-76CA9EF5303A}"/>
            </a:ext>
          </a:extLst>
        </p:cNvPr>
        <p:cNvGrpSpPr/>
        <p:nvPr/>
      </p:nvGrpSpPr>
      <p:grpSpPr>
        <a:xfrm>
          <a:off x="0" y="0"/>
          <a:ext cx="0" cy="0"/>
          <a:chOff x="0" y="0"/>
          <a:chExt cx="0" cy="0"/>
        </a:xfrm>
      </p:grpSpPr>
      <p:sp>
        <p:nvSpPr>
          <p:cNvPr id="2" name="Tytuł 1">
            <a:extLst>
              <a:ext uri="{FF2B5EF4-FFF2-40B4-BE49-F238E27FC236}">
                <a16:creationId xmlns:a16="http://schemas.microsoft.com/office/drawing/2014/main" id="{3B52A865-3377-D83E-3932-A614B999AC78}"/>
              </a:ext>
            </a:extLst>
          </p:cNvPr>
          <p:cNvSpPr>
            <a:spLocks noGrp="1"/>
          </p:cNvSpPr>
          <p:nvPr>
            <p:ph type="title"/>
          </p:nvPr>
        </p:nvSpPr>
        <p:spPr/>
        <p:txBody>
          <a:bodyPr/>
          <a:lstStyle/>
          <a:p>
            <a:r>
              <a:rPr lang="pl-PL" dirty="0"/>
              <a:t>Proces oceny wniosku – terminy oraz czynniki wpływające </a:t>
            </a:r>
            <a:br>
              <a:rPr lang="pl-PL" dirty="0"/>
            </a:br>
            <a:r>
              <a:rPr lang="pl-PL" dirty="0"/>
              <a:t>na czas wypłaty</a:t>
            </a:r>
          </a:p>
        </p:txBody>
      </p:sp>
      <p:sp>
        <p:nvSpPr>
          <p:cNvPr id="3" name="Symbol zastępczy zawartości 2">
            <a:extLst>
              <a:ext uri="{FF2B5EF4-FFF2-40B4-BE49-F238E27FC236}">
                <a16:creationId xmlns:a16="http://schemas.microsoft.com/office/drawing/2014/main" id="{B32B50F8-6D49-778D-61FC-A5665D20F008}"/>
              </a:ext>
            </a:extLst>
          </p:cNvPr>
          <p:cNvSpPr>
            <a:spLocks noGrp="1"/>
          </p:cNvSpPr>
          <p:nvPr>
            <p:ph idx="1"/>
          </p:nvPr>
        </p:nvSpPr>
        <p:spPr>
          <a:xfrm>
            <a:off x="838200" y="1930405"/>
            <a:ext cx="10515600" cy="3537707"/>
          </a:xfrm>
        </p:spPr>
        <p:txBody>
          <a:bodyPr>
            <a:noAutofit/>
          </a:bodyPr>
          <a:lstStyle/>
          <a:p>
            <a:pPr marL="0" indent="0" algn="ctr">
              <a:buNone/>
            </a:pPr>
            <a:endParaRPr lang="pl-PL" sz="1600" i="1" dirty="0"/>
          </a:p>
          <a:p>
            <a:pPr algn="just">
              <a:buFont typeface="Wingdings" panose="05000000000000000000" pitchFamily="2" charset="2"/>
              <a:buChar char="§"/>
            </a:pPr>
            <a:r>
              <a:rPr lang="pl-PL" sz="1600" dirty="0"/>
              <a:t>aneksowanie umów - w przypadku korekt wniosków o dofinansowanie sprawa wraca do Zespołu ds. Programu Czyste Powietrze, do momentu formalnego zawarcia aneksu ocena wniosku o płatność pozostaje bez biegu,</a:t>
            </a:r>
          </a:p>
          <a:p>
            <a:pPr algn="just">
              <a:buFont typeface="Wingdings" panose="05000000000000000000" pitchFamily="2" charset="2"/>
              <a:buChar char="§"/>
            </a:pPr>
            <a:r>
              <a:rPr lang="pl-PL" sz="1600" dirty="0"/>
              <a:t>wewnętrzne procedury - niektóre przypadki (jak np. przekroczenia terminów rozliczenia) wymagają zastosowania odpowiednich rozwiązań, które niejednokrotnie mogą wymagać zgody Zarządu w drodze Uchwały, akceptacji oraz podpisu Prezesa Zarządu itp.</a:t>
            </a:r>
          </a:p>
          <a:p>
            <a:pPr algn="just">
              <a:buFont typeface="Wingdings" panose="05000000000000000000" pitchFamily="2" charset="2"/>
              <a:buChar char="§"/>
            </a:pPr>
            <a:r>
              <a:rPr lang="pl-PL" sz="1600" dirty="0"/>
              <a:t>sytuacje losowe – m.in. duży wpływ wniosków oraz uzupełnień do Funduszu w krótkim okresie.</a:t>
            </a:r>
          </a:p>
          <a:p>
            <a:pPr marL="0" indent="0" algn="just">
              <a:buNone/>
            </a:pPr>
            <a:endParaRPr lang="pl-PL" sz="1600" dirty="0"/>
          </a:p>
          <a:p>
            <a:pPr marL="0" indent="0" algn="just">
              <a:buNone/>
            </a:pPr>
            <a:r>
              <a:rPr lang="pl-PL" sz="1600" dirty="0"/>
              <a:t>Wskazać także należy, że w celu zachowania jak najwyższej jakości oraz rzetelności oceny, wnioski o płatność są zatwierdzane przez minimum dwie osoby. Rozwiązanie minimalizuje ryzyko popełnienia błędu przez pracownika prowadzącego sprawę.</a:t>
            </a:r>
          </a:p>
          <a:p>
            <a:pPr marL="0" indent="0" algn="ctr">
              <a:buNone/>
            </a:pPr>
            <a:endParaRPr lang="pl-PL" sz="1600" i="1" dirty="0"/>
          </a:p>
        </p:txBody>
      </p:sp>
    </p:spTree>
    <p:extLst>
      <p:ext uri="{BB962C8B-B14F-4D97-AF65-F5344CB8AC3E}">
        <p14:creationId xmlns:p14="http://schemas.microsoft.com/office/powerpoint/2010/main" val="370242368"/>
      </p:ext>
    </p:extLst>
  </p:cSld>
  <p:clrMapOvr>
    <a:masterClrMapping/>
  </p:clrMapOvr>
  <p:transition spd="slow">
    <p:cover dir="u"/>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FA52B4-7956-B0E3-4811-90F4CEEB0F4D}"/>
            </a:ext>
          </a:extLst>
        </p:cNvPr>
        <p:cNvGrpSpPr/>
        <p:nvPr/>
      </p:nvGrpSpPr>
      <p:grpSpPr>
        <a:xfrm>
          <a:off x="0" y="0"/>
          <a:ext cx="0" cy="0"/>
          <a:chOff x="0" y="0"/>
          <a:chExt cx="0" cy="0"/>
        </a:xfrm>
      </p:grpSpPr>
      <p:sp>
        <p:nvSpPr>
          <p:cNvPr id="2" name="Tytuł 1">
            <a:extLst>
              <a:ext uri="{FF2B5EF4-FFF2-40B4-BE49-F238E27FC236}">
                <a16:creationId xmlns:a16="http://schemas.microsoft.com/office/drawing/2014/main" id="{5FA30A6B-2154-95BE-3A90-73D011539DB7}"/>
              </a:ext>
            </a:extLst>
          </p:cNvPr>
          <p:cNvSpPr>
            <a:spLocks noGrp="1"/>
          </p:cNvSpPr>
          <p:nvPr>
            <p:ph type="title"/>
          </p:nvPr>
        </p:nvSpPr>
        <p:spPr>
          <a:xfrm>
            <a:off x="838201" y="1035164"/>
            <a:ext cx="10309814" cy="675103"/>
          </a:xfrm>
        </p:spPr>
        <p:txBody>
          <a:bodyPr>
            <a:normAutofit/>
          </a:bodyPr>
          <a:lstStyle/>
          <a:p>
            <a:r>
              <a:rPr lang="pl-PL" dirty="0"/>
              <a:t>Wniosek o płatność</a:t>
            </a:r>
          </a:p>
        </p:txBody>
      </p:sp>
      <p:graphicFrame>
        <p:nvGraphicFramePr>
          <p:cNvPr id="11" name="Tabela 10">
            <a:extLst>
              <a:ext uri="{FF2B5EF4-FFF2-40B4-BE49-F238E27FC236}">
                <a16:creationId xmlns:a16="http://schemas.microsoft.com/office/drawing/2014/main" id="{1C4D1598-6DEC-6BBB-16A8-87B54250D504}"/>
              </a:ext>
            </a:extLst>
          </p:cNvPr>
          <p:cNvGraphicFramePr>
            <a:graphicFrameLocks noGrp="1"/>
          </p:cNvGraphicFramePr>
          <p:nvPr>
            <p:extLst>
              <p:ext uri="{D42A27DB-BD31-4B8C-83A1-F6EECF244321}">
                <p14:modId xmlns:p14="http://schemas.microsoft.com/office/powerpoint/2010/main" val="1786149329"/>
              </p:ext>
            </p:extLst>
          </p:nvPr>
        </p:nvGraphicFramePr>
        <p:xfrm>
          <a:off x="939799" y="1854199"/>
          <a:ext cx="10208215" cy="3615268"/>
        </p:xfrm>
        <a:graphic>
          <a:graphicData uri="http://schemas.openxmlformats.org/drawingml/2006/table">
            <a:tbl>
              <a:tblPr firstRow="1" firstCol="1" bandRow="1">
                <a:tableStyleId>{5C22544A-7EE6-4342-B048-85BDC9FD1C3A}</a:tableStyleId>
              </a:tblPr>
              <a:tblGrid>
                <a:gridCol w="3151459">
                  <a:extLst>
                    <a:ext uri="{9D8B030D-6E8A-4147-A177-3AD203B41FA5}">
                      <a16:colId xmlns:a16="http://schemas.microsoft.com/office/drawing/2014/main" val="863115371"/>
                    </a:ext>
                  </a:extLst>
                </a:gridCol>
                <a:gridCol w="2328407">
                  <a:extLst>
                    <a:ext uri="{9D8B030D-6E8A-4147-A177-3AD203B41FA5}">
                      <a16:colId xmlns:a16="http://schemas.microsoft.com/office/drawing/2014/main" val="2879183324"/>
                    </a:ext>
                  </a:extLst>
                </a:gridCol>
                <a:gridCol w="2714046">
                  <a:extLst>
                    <a:ext uri="{9D8B030D-6E8A-4147-A177-3AD203B41FA5}">
                      <a16:colId xmlns:a16="http://schemas.microsoft.com/office/drawing/2014/main" val="2030662572"/>
                    </a:ext>
                  </a:extLst>
                </a:gridCol>
                <a:gridCol w="2014303">
                  <a:extLst>
                    <a:ext uri="{9D8B030D-6E8A-4147-A177-3AD203B41FA5}">
                      <a16:colId xmlns:a16="http://schemas.microsoft.com/office/drawing/2014/main" val="2333176519"/>
                    </a:ext>
                  </a:extLst>
                </a:gridCol>
              </a:tblGrid>
              <a:tr h="626400">
                <a:tc>
                  <a:txBody>
                    <a:bodyPr/>
                    <a:lstStyle/>
                    <a:p>
                      <a:pPr algn="l">
                        <a:lnSpc>
                          <a:spcPct val="107000"/>
                        </a:lnSpc>
                        <a:spcAft>
                          <a:spcPts val="800"/>
                        </a:spcAft>
                        <a:buNone/>
                      </a:pPr>
                      <a:r>
                        <a:rPr lang="pl-PL" sz="1600" dirty="0">
                          <a:effectLst/>
                        </a:rPr>
                        <a:t> Rodzaj dotacji</a:t>
                      </a:r>
                      <a:endParaRPr lang="pl-PL"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4643" marR="54643" marT="0" marB="0" anchor="ctr"/>
                </a:tc>
                <a:tc>
                  <a:txBody>
                    <a:bodyPr/>
                    <a:lstStyle/>
                    <a:p>
                      <a:pPr algn="ctr">
                        <a:lnSpc>
                          <a:spcPct val="107000"/>
                        </a:lnSpc>
                        <a:spcBef>
                          <a:spcPts val="1200"/>
                        </a:spcBef>
                        <a:spcAft>
                          <a:spcPts val="800"/>
                        </a:spcAft>
                        <a:buNone/>
                      </a:pPr>
                      <a:r>
                        <a:rPr lang="pl-PL" sz="1600" dirty="0">
                          <a:effectLst/>
                          <a:latin typeface="Calibri" panose="020F0502020204030204" pitchFamily="34" charset="0"/>
                          <a:ea typeface="Calibri" panose="020F0502020204030204" pitchFamily="34" charset="0"/>
                          <a:cs typeface="Times New Roman" panose="02020603050405020304" pitchFamily="18" charset="0"/>
                        </a:rPr>
                        <a:t>Termin realizacji</a:t>
                      </a:r>
                    </a:p>
                  </a:txBody>
                  <a:tcPr marL="54643" marR="54643" marT="0" marB="0" anchor="ctr"/>
                </a:tc>
                <a:tc>
                  <a:txBody>
                    <a:bodyPr/>
                    <a:lstStyle/>
                    <a:p>
                      <a:pPr algn="ctr">
                        <a:lnSpc>
                          <a:spcPct val="107000"/>
                        </a:lnSpc>
                        <a:spcBef>
                          <a:spcPts val="1200"/>
                        </a:spcBef>
                        <a:spcAft>
                          <a:spcPts val="800"/>
                        </a:spcAft>
                        <a:buNone/>
                      </a:pPr>
                      <a:r>
                        <a:rPr lang="pl-PL" sz="1600" dirty="0">
                          <a:effectLst/>
                        </a:rPr>
                        <a:t>Termin na złożenie </a:t>
                      </a:r>
                      <a:r>
                        <a:rPr lang="pl-PL" sz="1600" dirty="0" err="1">
                          <a:effectLst/>
                        </a:rPr>
                        <a:t>WoP</a:t>
                      </a:r>
                      <a:endParaRPr lang="pl-PL"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4643" marR="54643" marT="0" marB="0" anchor="ctr"/>
                </a:tc>
                <a:tc>
                  <a:txBody>
                    <a:bodyPr/>
                    <a:lstStyle/>
                    <a:p>
                      <a:pPr marL="0" marR="0" lvl="0" indent="0" algn="ctr" defTabSz="914400" rtl="0" eaLnBrk="1" fontAlgn="auto" latinLnBrk="0" hangingPunct="1">
                        <a:lnSpc>
                          <a:spcPct val="107000"/>
                        </a:lnSpc>
                        <a:spcBef>
                          <a:spcPts val="1200"/>
                        </a:spcBef>
                        <a:spcAft>
                          <a:spcPts val="800"/>
                        </a:spcAft>
                        <a:buClrTx/>
                        <a:buSzTx/>
                        <a:buFontTx/>
                        <a:buNone/>
                        <a:tabLst/>
                        <a:defRPr/>
                      </a:pPr>
                      <a:r>
                        <a:rPr lang="pl-PL" sz="1600" dirty="0">
                          <a:effectLst/>
                        </a:rPr>
                        <a:t>Liczba wniosków </a:t>
                      </a:r>
                      <a:br>
                        <a:rPr lang="pl-PL" sz="1600" dirty="0">
                          <a:effectLst/>
                        </a:rPr>
                      </a:br>
                      <a:r>
                        <a:rPr lang="pl-PL" sz="1600" dirty="0">
                          <a:effectLst/>
                        </a:rPr>
                        <a:t>o płatność</a:t>
                      </a:r>
                      <a:endParaRPr lang="pl-PL"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4643" marR="54643" marT="0" marB="0" anchor="ctr"/>
                </a:tc>
                <a:extLst>
                  <a:ext uri="{0D108BD9-81ED-4DB2-BD59-A6C34878D82A}">
                    <a16:rowId xmlns:a16="http://schemas.microsoft.com/office/drawing/2014/main" val="95301425"/>
                  </a:ext>
                </a:extLst>
              </a:tr>
              <a:tr h="1135384">
                <a:tc>
                  <a:txBody>
                    <a:bodyPr/>
                    <a:lstStyle/>
                    <a:p>
                      <a:pPr>
                        <a:lnSpc>
                          <a:spcPct val="107000"/>
                        </a:lnSpc>
                        <a:spcAft>
                          <a:spcPts val="800"/>
                        </a:spcAft>
                        <a:buNone/>
                      </a:pPr>
                      <a:r>
                        <a:rPr lang="pl-PL" sz="1600" b="0" dirty="0">
                          <a:solidFill>
                            <a:schemeClr val="tx1"/>
                          </a:solidFill>
                          <a:effectLst/>
                        </a:rPr>
                        <a:t>Dotacja podstawowy, podwyższony najwyższy poziom dofinansowania </a:t>
                      </a:r>
                      <a:br>
                        <a:rPr lang="pl-PL" sz="1600" b="0" dirty="0">
                          <a:solidFill>
                            <a:schemeClr val="tx1"/>
                          </a:solidFill>
                          <a:effectLst/>
                        </a:rPr>
                      </a:br>
                      <a:r>
                        <a:rPr lang="pl-PL" sz="1600" b="0" dirty="0">
                          <a:solidFill>
                            <a:schemeClr val="tx1"/>
                          </a:solidFill>
                          <a:effectLst/>
                        </a:rPr>
                        <a:t>(bez prefinansowania)</a:t>
                      </a:r>
                      <a:endParaRPr lang="pl-PL" sz="16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4643" marR="54643" marT="0" marB="0" anchor="ctr">
                    <a:solidFill>
                      <a:schemeClr val="accent1">
                        <a:lumMod val="60000"/>
                        <a:lumOff val="40000"/>
                      </a:schemeClr>
                    </a:solidFill>
                  </a:tcPr>
                </a:tc>
                <a:tc>
                  <a: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pl-PL" sz="1600" dirty="0">
                          <a:effectLst/>
                        </a:rPr>
                        <a:t>do 24 m-</a:t>
                      </a:r>
                      <a:r>
                        <a:rPr lang="pl-PL" sz="1600" dirty="0" err="1">
                          <a:effectLst/>
                        </a:rPr>
                        <a:t>cy</a:t>
                      </a:r>
                      <a:r>
                        <a:rPr lang="pl-PL" sz="1600" dirty="0">
                          <a:effectLst/>
                        </a:rPr>
                        <a:t> od daty złożenie </a:t>
                      </a:r>
                      <a:r>
                        <a:rPr lang="pl-PL" sz="1600" dirty="0" err="1">
                          <a:effectLst/>
                        </a:rPr>
                        <a:t>WoD</a:t>
                      </a:r>
                      <a:endParaRPr lang="pl-PL"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4643" marR="54643" marT="0" marB="0" anchor="ctr">
                    <a:solidFill>
                      <a:schemeClr val="accent1">
                        <a:lumMod val="60000"/>
                        <a:lumOff val="40000"/>
                      </a:schemeClr>
                    </a:solidFill>
                  </a:tcPr>
                </a:tc>
                <a:tc>
                  <a:txBody>
                    <a:bodyPr/>
                    <a:lstStyle/>
                    <a:p>
                      <a:pPr algn="l">
                        <a:lnSpc>
                          <a:spcPct val="107000"/>
                        </a:lnSpc>
                        <a:spcAft>
                          <a:spcPts val="800"/>
                        </a:spcAft>
                        <a:buNone/>
                      </a:pPr>
                      <a:r>
                        <a:rPr lang="pl-PL" sz="1600" dirty="0">
                          <a:effectLst/>
                        </a:rPr>
                        <a:t>90 dni od</a:t>
                      </a:r>
                      <a:r>
                        <a:rPr lang="pl-PL" sz="1600" dirty="0"/>
                        <a:t> upływu terminu na realizację przedsięwzięcia</a:t>
                      </a:r>
                      <a:endParaRPr lang="pl-PL"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4643" marR="54643" marT="0" marB="0" anchor="ctr">
                    <a:solidFill>
                      <a:schemeClr val="accent1">
                        <a:lumMod val="60000"/>
                        <a:lumOff val="40000"/>
                      </a:schemeClr>
                    </a:solidFill>
                  </a:tcPr>
                </a:tc>
                <a:tc>
                  <a:txBody>
                    <a:bodyPr/>
                    <a:lstStyle/>
                    <a:p>
                      <a:pPr algn="l">
                        <a:lnSpc>
                          <a:spcPct val="107000"/>
                        </a:lnSpc>
                        <a:spcAft>
                          <a:spcPts val="800"/>
                        </a:spcAft>
                        <a:buNone/>
                      </a:pPr>
                      <a:r>
                        <a:rPr lang="pl-PL" sz="1600" dirty="0">
                          <a:effectLst/>
                        </a:rPr>
                        <a:t>3 wnioski o płatność</a:t>
                      </a:r>
                      <a:endParaRPr lang="pl-PL"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4643" marR="54643" marT="0" marB="0" anchor="ctr">
                    <a:solidFill>
                      <a:schemeClr val="accent1">
                        <a:lumMod val="60000"/>
                        <a:lumOff val="40000"/>
                      </a:schemeClr>
                    </a:solidFill>
                  </a:tcPr>
                </a:tc>
                <a:extLst>
                  <a:ext uri="{0D108BD9-81ED-4DB2-BD59-A6C34878D82A}">
                    <a16:rowId xmlns:a16="http://schemas.microsoft.com/office/drawing/2014/main" val="25080290"/>
                  </a:ext>
                </a:extLst>
              </a:tr>
              <a:tr h="898448">
                <a:tc>
                  <a:txBody>
                    <a:bodyPr/>
                    <a:lstStyle/>
                    <a:p>
                      <a:pPr>
                        <a:lnSpc>
                          <a:spcPct val="107000"/>
                        </a:lnSpc>
                        <a:spcAft>
                          <a:spcPts val="800"/>
                        </a:spcAft>
                        <a:buNone/>
                      </a:pPr>
                      <a:r>
                        <a:rPr lang="pl-PL" sz="1600" b="0" dirty="0">
                          <a:solidFill>
                            <a:schemeClr val="tx1"/>
                          </a:solidFill>
                          <a:effectLst/>
                        </a:rPr>
                        <a:t>Dotacja z prefinansowaniem  (podwyższony /najwyższy poziom dofinansowania)</a:t>
                      </a:r>
                      <a:endParaRPr lang="pl-PL" sz="16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4643" marR="54643" marT="0" marB="0" anchor="ctr">
                    <a:solidFill>
                      <a:schemeClr val="accent1">
                        <a:lumMod val="40000"/>
                        <a:lumOff val="60000"/>
                      </a:schemeClr>
                    </a:solidFill>
                  </a:tcPr>
                </a:tc>
                <a:tc>
                  <a:txBody>
                    <a:bodyPr/>
                    <a:lstStyle/>
                    <a:p>
                      <a:pPr algn="l">
                        <a:lnSpc>
                          <a:spcPct val="107000"/>
                        </a:lnSpc>
                        <a:spcAft>
                          <a:spcPts val="800"/>
                        </a:spcAft>
                        <a:buNone/>
                      </a:pPr>
                      <a:r>
                        <a:rPr lang="pl-PL" sz="1600" dirty="0">
                          <a:effectLst/>
                        </a:rPr>
                        <a:t>do 120 dni </a:t>
                      </a:r>
                    </a:p>
                    <a:p>
                      <a:pPr algn="l">
                        <a:lnSpc>
                          <a:spcPct val="107000"/>
                        </a:lnSpc>
                        <a:spcAft>
                          <a:spcPts val="800"/>
                        </a:spcAft>
                        <a:buNone/>
                      </a:pPr>
                      <a:r>
                        <a:rPr lang="pl-PL" sz="1600" dirty="0">
                          <a:effectLst/>
                        </a:rPr>
                        <a:t>od daty wypłaty zaliczki</a:t>
                      </a:r>
                      <a:endParaRPr lang="pl-PL"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4643" marR="54643" marT="0" marB="0" anchor="ctr">
                    <a:solidFill>
                      <a:schemeClr val="accent1">
                        <a:lumMod val="40000"/>
                        <a:lumOff val="60000"/>
                      </a:schemeClr>
                    </a:solidFill>
                  </a:tcPr>
                </a:tc>
                <a:tc>
                  <a:txBody>
                    <a:bodyPr/>
                    <a:lstStyle/>
                    <a:p>
                      <a:pPr algn="l">
                        <a:lnSpc>
                          <a:spcPct val="107000"/>
                        </a:lnSpc>
                        <a:spcAft>
                          <a:spcPts val="800"/>
                        </a:spcAft>
                        <a:buNone/>
                      </a:pPr>
                      <a:r>
                        <a:rPr lang="pl-PL" sz="1600" dirty="0">
                          <a:effectLst/>
                        </a:rPr>
                        <a:t>do 150 dni </a:t>
                      </a:r>
                    </a:p>
                    <a:p>
                      <a:pPr algn="l">
                        <a:lnSpc>
                          <a:spcPct val="107000"/>
                        </a:lnSpc>
                        <a:spcAft>
                          <a:spcPts val="800"/>
                        </a:spcAft>
                        <a:buNone/>
                      </a:pPr>
                      <a:r>
                        <a:rPr lang="pl-PL" sz="1600" dirty="0">
                          <a:effectLst/>
                        </a:rPr>
                        <a:t>od daty wypłaty zaliczki</a:t>
                      </a:r>
                      <a:endParaRPr lang="pl-PL"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4643" marR="54643" marT="0" marB="0" anchor="ctr">
                    <a:solidFill>
                      <a:schemeClr val="accent1">
                        <a:lumMod val="40000"/>
                        <a:lumOff val="60000"/>
                      </a:schemeClr>
                    </a:solidFill>
                  </a:tcPr>
                </a:tc>
                <a:tc>
                  <a:txBody>
                    <a:bodyPr/>
                    <a:lstStyle/>
                    <a:p>
                      <a:pPr algn="l">
                        <a:lnSpc>
                          <a:spcPct val="107000"/>
                        </a:lnSpc>
                        <a:spcAft>
                          <a:spcPts val="800"/>
                        </a:spcAft>
                        <a:buNone/>
                      </a:pPr>
                      <a:r>
                        <a:rPr lang="pl-PL" sz="1600" dirty="0">
                          <a:effectLst/>
                        </a:rPr>
                        <a:t>3 wnioski o płatność</a:t>
                      </a:r>
                      <a:endParaRPr lang="pl-PL"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4643" marR="54643" marT="0" marB="0" anchor="ctr">
                    <a:solidFill>
                      <a:schemeClr val="accent1">
                        <a:lumMod val="40000"/>
                        <a:lumOff val="60000"/>
                      </a:schemeClr>
                    </a:solidFill>
                  </a:tcPr>
                </a:tc>
                <a:extLst>
                  <a:ext uri="{0D108BD9-81ED-4DB2-BD59-A6C34878D82A}">
                    <a16:rowId xmlns:a16="http://schemas.microsoft.com/office/drawing/2014/main" val="4081613165"/>
                  </a:ext>
                </a:extLst>
              </a:tr>
              <a:tr h="955036">
                <a:tc>
                  <a:txBody>
                    <a:bodyPr/>
                    <a:lstStyle/>
                    <a:p>
                      <a:pPr>
                        <a:lnSpc>
                          <a:spcPct val="107000"/>
                        </a:lnSpc>
                        <a:spcAft>
                          <a:spcPts val="800"/>
                        </a:spcAft>
                        <a:buNone/>
                      </a:pPr>
                      <a:r>
                        <a:rPr lang="pl-PL" sz="1600" b="0" dirty="0">
                          <a:solidFill>
                            <a:schemeClr val="tx1"/>
                          </a:solidFill>
                          <a:effectLst/>
                        </a:rPr>
                        <a:t>Ścieżka bankowa</a:t>
                      </a:r>
                      <a:endParaRPr lang="pl-PL" sz="16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4643" marR="54643" marT="0" marB="0" anchor="ctr">
                    <a:solidFill>
                      <a:schemeClr val="accent1">
                        <a:lumMod val="60000"/>
                        <a:lumOff val="40000"/>
                      </a:schemeClr>
                    </a:solidFill>
                  </a:tcPr>
                </a:tc>
                <a:tc>
                  <a:txBody>
                    <a:bodyPr/>
                    <a:lstStyle/>
                    <a:p>
                      <a:pPr marL="0" marR="0" lvl="0" indent="0" algn="l" defTabSz="914400" rtl="0" eaLnBrk="1" fontAlgn="auto" latinLnBrk="0" hangingPunct="1">
                        <a:lnSpc>
                          <a:spcPct val="107000"/>
                        </a:lnSpc>
                        <a:spcBef>
                          <a:spcPts val="1200"/>
                        </a:spcBef>
                        <a:spcAft>
                          <a:spcPts val="800"/>
                        </a:spcAft>
                        <a:buClrTx/>
                        <a:buSzTx/>
                        <a:buFontTx/>
                        <a:buNone/>
                        <a:tabLst/>
                        <a:defRPr/>
                      </a:pPr>
                      <a:r>
                        <a:rPr lang="pl-PL" sz="1600" dirty="0">
                          <a:effectLst/>
                        </a:rPr>
                        <a:t>do 18 m-</a:t>
                      </a:r>
                      <a:r>
                        <a:rPr lang="pl-PL" sz="1600" dirty="0" err="1">
                          <a:effectLst/>
                        </a:rPr>
                        <a:t>cy</a:t>
                      </a:r>
                      <a:r>
                        <a:rPr lang="pl-PL" sz="1600" dirty="0">
                          <a:effectLst/>
                        </a:rPr>
                        <a:t> od daty złożenia </a:t>
                      </a:r>
                      <a:r>
                        <a:rPr lang="pl-PL" sz="1600" dirty="0" err="1">
                          <a:effectLst/>
                        </a:rPr>
                        <a:t>WoD</a:t>
                      </a:r>
                      <a:r>
                        <a:rPr lang="pl-PL" sz="1600" dirty="0">
                          <a:effectLst/>
                        </a:rPr>
                        <a:t> </a:t>
                      </a:r>
                      <a:endParaRPr lang="pl-PL"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4643" marR="54643" marT="0" marB="0" anchor="ctr">
                    <a:solidFill>
                      <a:schemeClr val="accent1">
                        <a:lumMod val="60000"/>
                        <a:lumOff val="40000"/>
                      </a:schemeClr>
                    </a:solidFill>
                  </a:tcPr>
                </a:tc>
                <a:tc>
                  <a:txBody>
                    <a:bodyPr/>
                    <a:lstStyle/>
                    <a:p>
                      <a:pPr algn="l">
                        <a:lnSpc>
                          <a:spcPct val="107000"/>
                        </a:lnSpc>
                        <a:spcBef>
                          <a:spcPts val="1200"/>
                        </a:spcBef>
                        <a:spcAft>
                          <a:spcPts val="800"/>
                        </a:spcAft>
                        <a:buNone/>
                      </a:pPr>
                      <a:r>
                        <a:rPr lang="pl-PL" sz="1600" dirty="0">
                          <a:effectLst/>
                          <a:latin typeface="Calibri" panose="020F0502020204030204" pitchFamily="34" charset="0"/>
                          <a:ea typeface="Calibri" panose="020F0502020204030204" pitchFamily="34" charset="0"/>
                          <a:cs typeface="Times New Roman" panose="02020603050405020304" pitchFamily="18" charset="0"/>
                        </a:rPr>
                        <a:t>do 90 dni od daty zakończenia </a:t>
                      </a:r>
                    </a:p>
                  </a:txBody>
                  <a:tcPr marL="54643" marR="54643" marT="0" marB="0" anchor="ctr">
                    <a:solidFill>
                      <a:schemeClr val="accent1">
                        <a:lumMod val="60000"/>
                        <a:lumOff val="40000"/>
                      </a:schemeClr>
                    </a:solidFill>
                  </a:tcPr>
                </a:tc>
                <a:tc>
                  <a:txBody>
                    <a:bodyPr/>
                    <a:lstStyle/>
                    <a:p>
                      <a:pPr marL="0" marR="0" lvl="0" indent="0" algn="l" defTabSz="914400" rtl="0" eaLnBrk="1" fontAlgn="auto" latinLnBrk="0" hangingPunct="1">
                        <a:lnSpc>
                          <a:spcPct val="107000"/>
                        </a:lnSpc>
                        <a:spcBef>
                          <a:spcPts val="1200"/>
                        </a:spcBef>
                        <a:spcAft>
                          <a:spcPts val="800"/>
                        </a:spcAft>
                        <a:buClrTx/>
                        <a:buSzTx/>
                        <a:buFontTx/>
                        <a:buNone/>
                        <a:tabLst/>
                        <a:defRPr/>
                      </a:pPr>
                      <a:r>
                        <a:rPr lang="pl-PL" sz="1600" dirty="0">
                          <a:effectLst/>
                        </a:rPr>
                        <a:t>1 wniosek o płatność </a:t>
                      </a:r>
                      <a:endParaRPr lang="pl-PL"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4643" marR="54643" marT="0" marB="0" anchor="ctr">
                    <a:solidFill>
                      <a:schemeClr val="accent1">
                        <a:lumMod val="60000"/>
                        <a:lumOff val="40000"/>
                      </a:schemeClr>
                    </a:solidFill>
                  </a:tcPr>
                </a:tc>
                <a:extLst>
                  <a:ext uri="{0D108BD9-81ED-4DB2-BD59-A6C34878D82A}">
                    <a16:rowId xmlns:a16="http://schemas.microsoft.com/office/drawing/2014/main" val="284727267"/>
                  </a:ext>
                </a:extLst>
              </a:tr>
            </a:tbl>
          </a:graphicData>
        </a:graphic>
      </p:graphicFrame>
    </p:spTree>
    <p:extLst>
      <p:ext uri="{BB962C8B-B14F-4D97-AF65-F5344CB8AC3E}">
        <p14:creationId xmlns:p14="http://schemas.microsoft.com/office/powerpoint/2010/main" val="1893893310"/>
      </p:ext>
    </p:extLst>
  </p:cSld>
  <p:clrMapOvr>
    <a:masterClrMapping/>
  </p:clrMapOvr>
  <p:transition spd="slow">
    <p:cover dir="u"/>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4339EC-C7D2-94C8-9D1F-76CA9EF5303A}"/>
            </a:ext>
          </a:extLst>
        </p:cNvPr>
        <p:cNvGrpSpPr/>
        <p:nvPr/>
      </p:nvGrpSpPr>
      <p:grpSpPr>
        <a:xfrm>
          <a:off x="0" y="0"/>
          <a:ext cx="0" cy="0"/>
          <a:chOff x="0" y="0"/>
          <a:chExt cx="0" cy="0"/>
        </a:xfrm>
      </p:grpSpPr>
      <p:sp>
        <p:nvSpPr>
          <p:cNvPr id="2" name="Tytuł 1">
            <a:extLst>
              <a:ext uri="{FF2B5EF4-FFF2-40B4-BE49-F238E27FC236}">
                <a16:creationId xmlns:a16="http://schemas.microsoft.com/office/drawing/2014/main" id="{3B52A865-3377-D83E-3932-A614B999AC78}"/>
              </a:ext>
            </a:extLst>
          </p:cNvPr>
          <p:cNvSpPr>
            <a:spLocks noGrp="1"/>
          </p:cNvSpPr>
          <p:nvPr>
            <p:ph type="title"/>
          </p:nvPr>
        </p:nvSpPr>
        <p:spPr/>
        <p:txBody>
          <a:bodyPr/>
          <a:lstStyle/>
          <a:p>
            <a:r>
              <a:rPr lang="pl-PL" dirty="0"/>
              <a:t>Pytania i odpowiedzi</a:t>
            </a:r>
          </a:p>
        </p:txBody>
      </p:sp>
      <p:sp>
        <p:nvSpPr>
          <p:cNvPr id="3" name="Symbol zastępczy zawartości 2">
            <a:extLst>
              <a:ext uri="{FF2B5EF4-FFF2-40B4-BE49-F238E27FC236}">
                <a16:creationId xmlns:a16="http://schemas.microsoft.com/office/drawing/2014/main" id="{B32B50F8-6D49-778D-61FC-A5665D20F008}"/>
              </a:ext>
            </a:extLst>
          </p:cNvPr>
          <p:cNvSpPr>
            <a:spLocks noGrp="1"/>
          </p:cNvSpPr>
          <p:nvPr>
            <p:ph idx="1"/>
          </p:nvPr>
        </p:nvSpPr>
        <p:spPr>
          <a:xfrm>
            <a:off x="838200" y="1930405"/>
            <a:ext cx="10515600" cy="3537707"/>
          </a:xfrm>
        </p:spPr>
        <p:txBody>
          <a:bodyPr>
            <a:noAutofit/>
          </a:bodyPr>
          <a:lstStyle/>
          <a:p>
            <a:pPr marL="0" indent="0" algn="just">
              <a:buNone/>
            </a:pPr>
            <a:r>
              <a:rPr lang="pl-PL" sz="1700" b="1" i="1" dirty="0"/>
              <a:t>Czy w okresie trwałości można otworzyć działalność gospodarczą w budynku objętym dofinansowaniem, która nie przekracza 30% powierzchni całkowitej? Czy wtedy trzeba zwracać dany % wypłaconej już dotacji?</a:t>
            </a:r>
          </a:p>
          <a:p>
            <a:pPr marL="0" indent="0" algn="just">
              <a:buNone/>
            </a:pPr>
            <a:endParaRPr lang="pl-PL" sz="1600" dirty="0"/>
          </a:p>
          <a:p>
            <a:pPr marL="0" indent="0" algn="just">
              <a:buNone/>
            </a:pPr>
            <a:r>
              <a:rPr lang="pl-PL" sz="1600" dirty="0"/>
              <a:t>Zgodnie z zapisami Programu, w okresie trwałości m.in. budynek nie może zmienić swojego przeznaczenia. Jeśli działalność gospodarcza w budynku nie przekroczy 30% powierzchni całkowitej, to budynek nie zmieni swojego przeznaczenia. Dotacja nie będzie podlegać zwrotowi.</a:t>
            </a:r>
          </a:p>
          <a:p>
            <a:pPr marL="0" indent="0" algn="just">
              <a:buNone/>
            </a:pPr>
            <a:endParaRPr lang="pl-PL" sz="1800" dirty="0"/>
          </a:p>
          <a:p>
            <a:pPr marL="0" indent="0" algn="just">
              <a:buNone/>
            </a:pPr>
            <a:r>
              <a:rPr lang="pl-PL" sz="1700" b="1" i="1" dirty="0"/>
              <a:t>Czy bufor rozliczamy razem ze źródłem ciepła, czy jako instalację co, </a:t>
            </a:r>
            <a:r>
              <a:rPr lang="pl-PL" sz="1700" b="1" i="1" dirty="0" err="1"/>
              <a:t>cwu</a:t>
            </a:r>
            <a:r>
              <a:rPr lang="pl-PL" sz="1700" b="1" i="1" dirty="0"/>
              <a:t>? </a:t>
            </a:r>
          </a:p>
          <a:p>
            <a:pPr marL="0" indent="0" algn="just">
              <a:buNone/>
            </a:pPr>
            <a:endParaRPr lang="pl-PL" sz="1600" dirty="0"/>
          </a:p>
          <a:p>
            <a:pPr marL="0" indent="0" algn="just">
              <a:buNone/>
            </a:pPr>
            <a:r>
              <a:rPr lang="pl-PL" sz="1600" dirty="0"/>
              <a:t>Co do zasady istnieje dowolność w kwalifikacji bufora, natomiast warto zwrócić uwagę czy audytor wskazał w DPAE w ramach instalacji co/</a:t>
            </a:r>
            <a:r>
              <a:rPr lang="pl-PL" sz="1600" dirty="0" err="1"/>
              <a:t>cwu</a:t>
            </a:r>
            <a:r>
              <a:rPr lang="pl-PL" sz="1600" dirty="0"/>
              <a:t> wymianę bufora – wtedy należy go rozliczyć w ramach instalacji co/</a:t>
            </a:r>
            <a:r>
              <a:rPr lang="pl-PL" sz="1600" dirty="0" err="1"/>
              <a:t>cwu</a:t>
            </a:r>
            <a:r>
              <a:rPr lang="pl-PL" sz="1600" dirty="0"/>
              <a:t>.</a:t>
            </a:r>
          </a:p>
          <a:p>
            <a:pPr marL="0" indent="0" algn="ctr">
              <a:buNone/>
            </a:pPr>
            <a:endParaRPr lang="pl-PL" sz="1600" i="1" dirty="0"/>
          </a:p>
        </p:txBody>
      </p:sp>
    </p:spTree>
    <p:extLst>
      <p:ext uri="{BB962C8B-B14F-4D97-AF65-F5344CB8AC3E}">
        <p14:creationId xmlns:p14="http://schemas.microsoft.com/office/powerpoint/2010/main" val="1263824067"/>
      </p:ext>
    </p:extLst>
  </p:cSld>
  <p:clrMapOvr>
    <a:masterClrMapping/>
  </p:clrMapOvr>
  <p:transition spd="slow">
    <p:cover dir="u"/>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6FA37C-4387-4A5C-D70E-DBC618C0A854}"/>
            </a:ext>
          </a:extLst>
        </p:cNvPr>
        <p:cNvGrpSpPr/>
        <p:nvPr/>
      </p:nvGrpSpPr>
      <p:grpSpPr>
        <a:xfrm>
          <a:off x="0" y="0"/>
          <a:ext cx="0" cy="0"/>
          <a:chOff x="0" y="0"/>
          <a:chExt cx="0" cy="0"/>
        </a:xfrm>
      </p:grpSpPr>
      <p:sp>
        <p:nvSpPr>
          <p:cNvPr id="2" name="Tytuł 1">
            <a:extLst>
              <a:ext uri="{FF2B5EF4-FFF2-40B4-BE49-F238E27FC236}">
                <a16:creationId xmlns:a16="http://schemas.microsoft.com/office/drawing/2014/main" id="{11A08047-FA3E-01C1-E136-D21AC3C01E0B}"/>
              </a:ext>
            </a:extLst>
          </p:cNvPr>
          <p:cNvSpPr>
            <a:spLocks noGrp="1"/>
          </p:cNvSpPr>
          <p:nvPr>
            <p:ph type="title"/>
          </p:nvPr>
        </p:nvSpPr>
        <p:spPr/>
        <p:txBody>
          <a:bodyPr/>
          <a:lstStyle/>
          <a:p>
            <a:r>
              <a:rPr lang="pl-PL" dirty="0"/>
              <a:t>Pytania i odpowiedzi</a:t>
            </a:r>
          </a:p>
        </p:txBody>
      </p:sp>
      <p:sp>
        <p:nvSpPr>
          <p:cNvPr id="3" name="Symbol zastępczy zawartości 2">
            <a:extLst>
              <a:ext uri="{FF2B5EF4-FFF2-40B4-BE49-F238E27FC236}">
                <a16:creationId xmlns:a16="http://schemas.microsoft.com/office/drawing/2014/main" id="{B3AFAA6C-A018-5960-BA79-BF9048FE6C95}"/>
              </a:ext>
            </a:extLst>
          </p:cNvPr>
          <p:cNvSpPr>
            <a:spLocks noGrp="1"/>
          </p:cNvSpPr>
          <p:nvPr>
            <p:ph idx="1"/>
          </p:nvPr>
        </p:nvSpPr>
        <p:spPr>
          <a:xfrm>
            <a:off x="838200" y="1978862"/>
            <a:ext cx="10591800" cy="3589834"/>
          </a:xfrm>
        </p:spPr>
        <p:txBody>
          <a:bodyPr>
            <a:noAutofit/>
          </a:bodyPr>
          <a:lstStyle/>
          <a:p>
            <a:pPr marL="0" indent="0" algn="ctr">
              <a:buNone/>
            </a:pPr>
            <a:endParaRPr lang="pl-PL" sz="1700" b="1" i="1" dirty="0"/>
          </a:p>
          <a:p>
            <a:pPr marL="0" indent="0" algn="just">
              <a:buNone/>
            </a:pPr>
            <a:r>
              <a:rPr lang="pl-PL" sz="1700" b="1" i="1" dirty="0"/>
              <a:t>Czy w przypadku wykonania przez Beneficjenta części zadań siłami własnymi dołączamy protokół kontroli, oświadczenie i zdjęcia wykonanych prac do wniosku o płatność, czy czekamy na wezwanie?</a:t>
            </a:r>
          </a:p>
          <a:p>
            <a:pPr marL="0" indent="0" algn="just">
              <a:buNone/>
            </a:pPr>
            <a:r>
              <a:rPr lang="pl-PL" sz="1600" dirty="0"/>
              <a:t>Dokumenty wymagane do kontroli przy zadaniach wykonywanych siłami własnymi mogą zostać od razu dołączone do wniosku o płatność. Fundusz wystosuje wezwanie, jeśli załączone dokumenty będą wymagać uzupełnienia.</a:t>
            </a:r>
          </a:p>
          <a:p>
            <a:pPr marL="0" indent="0" algn="just">
              <a:buNone/>
            </a:pPr>
            <a:endParaRPr lang="pl-PL" sz="1500" dirty="0"/>
          </a:p>
          <a:p>
            <a:pPr marL="0" indent="0" algn="just">
              <a:buNone/>
            </a:pPr>
            <a:endParaRPr lang="pl-PL" sz="1500" dirty="0"/>
          </a:p>
          <a:p>
            <a:pPr marL="0" indent="0" algn="just">
              <a:buNone/>
            </a:pPr>
            <a:r>
              <a:rPr lang="pl-PL" sz="1700" b="1" i="1" dirty="0"/>
              <a:t>Czy można rozliczyć w różnych wnioskach strop i ściany?</a:t>
            </a:r>
          </a:p>
          <a:p>
            <a:pPr marL="0" indent="0" algn="just">
              <a:buNone/>
            </a:pPr>
            <a:r>
              <a:rPr lang="pl-PL" sz="1600" dirty="0"/>
              <a:t>Tak, ponieważ stanowią odrębne kategorie kosztów kwalifikowanych we wniosku o płatność.</a:t>
            </a:r>
          </a:p>
        </p:txBody>
      </p:sp>
    </p:spTree>
    <p:extLst>
      <p:ext uri="{BB962C8B-B14F-4D97-AF65-F5344CB8AC3E}">
        <p14:creationId xmlns:p14="http://schemas.microsoft.com/office/powerpoint/2010/main" val="2283688326"/>
      </p:ext>
    </p:extLst>
  </p:cSld>
  <p:clrMapOvr>
    <a:masterClrMapping/>
  </p:clrMapOvr>
  <p:transition spd="slow">
    <p:cover dir="u"/>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6FA37C-4387-4A5C-D70E-DBC618C0A854}"/>
            </a:ext>
          </a:extLst>
        </p:cNvPr>
        <p:cNvGrpSpPr/>
        <p:nvPr/>
      </p:nvGrpSpPr>
      <p:grpSpPr>
        <a:xfrm>
          <a:off x="0" y="0"/>
          <a:ext cx="0" cy="0"/>
          <a:chOff x="0" y="0"/>
          <a:chExt cx="0" cy="0"/>
        </a:xfrm>
      </p:grpSpPr>
      <p:sp>
        <p:nvSpPr>
          <p:cNvPr id="2" name="Tytuł 1">
            <a:extLst>
              <a:ext uri="{FF2B5EF4-FFF2-40B4-BE49-F238E27FC236}">
                <a16:creationId xmlns:a16="http://schemas.microsoft.com/office/drawing/2014/main" id="{11A08047-FA3E-01C1-E136-D21AC3C01E0B}"/>
              </a:ext>
            </a:extLst>
          </p:cNvPr>
          <p:cNvSpPr>
            <a:spLocks noGrp="1"/>
          </p:cNvSpPr>
          <p:nvPr>
            <p:ph type="title"/>
          </p:nvPr>
        </p:nvSpPr>
        <p:spPr/>
        <p:txBody>
          <a:bodyPr/>
          <a:lstStyle/>
          <a:p>
            <a:r>
              <a:rPr lang="pl-PL" dirty="0"/>
              <a:t>Pytania i odpowiedzi</a:t>
            </a:r>
          </a:p>
        </p:txBody>
      </p:sp>
      <p:sp>
        <p:nvSpPr>
          <p:cNvPr id="3" name="Symbol zastępczy zawartości 2">
            <a:extLst>
              <a:ext uri="{FF2B5EF4-FFF2-40B4-BE49-F238E27FC236}">
                <a16:creationId xmlns:a16="http://schemas.microsoft.com/office/drawing/2014/main" id="{B3AFAA6C-A018-5960-BA79-BF9048FE6C95}"/>
              </a:ext>
            </a:extLst>
          </p:cNvPr>
          <p:cNvSpPr>
            <a:spLocks noGrp="1"/>
          </p:cNvSpPr>
          <p:nvPr>
            <p:ph idx="1"/>
          </p:nvPr>
        </p:nvSpPr>
        <p:spPr>
          <a:xfrm>
            <a:off x="838200" y="1978862"/>
            <a:ext cx="10515600" cy="3928640"/>
          </a:xfrm>
        </p:spPr>
        <p:txBody>
          <a:bodyPr>
            <a:noAutofit/>
          </a:bodyPr>
          <a:lstStyle/>
          <a:p>
            <a:pPr marL="0" indent="0" algn="ctr">
              <a:buNone/>
            </a:pPr>
            <a:endParaRPr lang="pl-PL" sz="1700" b="1" i="1" dirty="0"/>
          </a:p>
          <a:p>
            <a:pPr marL="0" indent="0" algn="just">
              <a:buNone/>
            </a:pPr>
            <a:r>
              <a:rPr lang="pl-PL" sz="1700" b="1" i="1" dirty="0"/>
              <a:t>Czy istnieje możliwość udostępnienia Gminie wykazu materiałów wchodzących w skład kosztów kwalifikowanych </a:t>
            </a:r>
            <a:br>
              <a:rPr lang="pl-PL" sz="1700" b="1" i="1" dirty="0"/>
            </a:br>
            <a:r>
              <a:rPr lang="pl-PL" sz="1700" b="1" i="1" dirty="0"/>
              <a:t>w odniesieniu do ocieplenia budynku.</a:t>
            </a:r>
          </a:p>
          <a:p>
            <a:pPr marL="0" indent="0" algn="just">
              <a:buNone/>
            </a:pPr>
            <a:endParaRPr lang="pl-PL" sz="1600" i="1" dirty="0"/>
          </a:p>
          <a:p>
            <a:pPr marL="0" indent="0" algn="just">
              <a:buNone/>
            </a:pPr>
            <a:r>
              <a:rPr lang="pl-PL" sz="1600" dirty="0"/>
              <a:t>Fundusz nie posiada katalogu kosztów kwalifikowanych do ocieplenia. Kwalifikowane są materiały zgodnie z załącznikiem 2 </a:t>
            </a:r>
            <a:br>
              <a:rPr lang="pl-PL" sz="1600" dirty="0"/>
            </a:br>
            <a:r>
              <a:rPr lang="pl-PL" sz="1600" dirty="0"/>
              <a:t>do PPCP, tj. zakup/montaż materiałów budowlanych wykorzystywanych do ocieplenia ścian zewnętrznych i wewnętrznych oddzielających pomieszczenia ogrzewane od nieogrzewanych, płyt balkonowych, fundamentów itp. wchodzących w skład systemów dociepleń lub wykorzystywanych do zabezpieczenia przed zawilgoceniem. Kwalifikowany jest również zakup/montaż materiałów budowlanych w celu przeprowadzenia niezbędnych prac towarzyszących (wymiana parapetów zewnętrznych, orynnowania, osuszanie fundamentów). Kosztu kwalifikowanego nie stanowią natomiast wszelkiego rodzaju przyrządy oraz narzędzia (papier ścierny, wiertła, wiadra, pędzle, rękawiczki itp.).</a:t>
            </a:r>
          </a:p>
        </p:txBody>
      </p:sp>
    </p:spTree>
    <p:extLst>
      <p:ext uri="{BB962C8B-B14F-4D97-AF65-F5344CB8AC3E}">
        <p14:creationId xmlns:p14="http://schemas.microsoft.com/office/powerpoint/2010/main" val="3133789100"/>
      </p:ext>
    </p:extLst>
  </p:cSld>
  <p:clrMapOvr>
    <a:masterClrMapping/>
  </p:clrMapOvr>
  <p:transition spd="slow">
    <p:cover dir="u"/>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6FA37C-4387-4A5C-D70E-DBC618C0A854}"/>
            </a:ext>
          </a:extLst>
        </p:cNvPr>
        <p:cNvGrpSpPr/>
        <p:nvPr/>
      </p:nvGrpSpPr>
      <p:grpSpPr>
        <a:xfrm>
          <a:off x="0" y="0"/>
          <a:ext cx="0" cy="0"/>
          <a:chOff x="0" y="0"/>
          <a:chExt cx="0" cy="0"/>
        </a:xfrm>
      </p:grpSpPr>
      <p:sp>
        <p:nvSpPr>
          <p:cNvPr id="2" name="Tytuł 1">
            <a:extLst>
              <a:ext uri="{FF2B5EF4-FFF2-40B4-BE49-F238E27FC236}">
                <a16:creationId xmlns:a16="http://schemas.microsoft.com/office/drawing/2014/main" id="{11A08047-FA3E-01C1-E136-D21AC3C01E0B}"/>
              </a:ext>
            </a:extLst>
          </p:cNvPr>
          <p:cNvSpPr>
            <a:spLocks noGrp="1"/>
          </p:cNvSpPr>
          <p:nvPr>
            <p:ph type="title"/>
          </p:nvPr>
        </p:nvSpPr>
        <p:spPr/>
        <p:txBody>
          <a:bodyPr/>
          <a:lstStyle/>
          <a:p>
            <a:r>
              <a:rPr lang="pl-PL" dirty="0"/>
              <a:t>Pytania i odpowiedzi</a:t>
            </a:r>
          </a:p>
        </p:txBody>
      </p:sp>
      <p:sp>
        <p:nvSpPr>
          <p:cNvPr id="3" name="Symbol zastępczy zawartości 2">
            <a:extLst>
              <a:ext uri="{FF2B5EF4-FFF2-40B4-BE49-F238E27FC236}">
                <a16:creationId xmlns:a16="http://schemas.microsoft.com/office/drawing/2014/main" id="{B3AFAA6C-A018-5960-BA79-BF9048FE6C95}"/>
              </a:ext>
            </a:extLst>
          </p:cNvPr>
          <p:cNvSpPr>
            <a:spLocks noGrp="1"/>
          </p:cNvSpPr>
          <p:nvPr>
            <p:ph idx="1"/>
          </p:nvPr>
        </p:nvSpPr>
        <p:spPr>
          <a:xfrm>
            <a:off x="838200" y="1978862"/>
            <a:ext cx="10515600" cy="3928640"/>
          </a:xfrm>
        </p:spPr>
        <p:txBody>
          <a:bodyPr>
            <a:noAutofit/>
          </a:bodyPr>
          <a:lstStyle/>
          <a:p>
            <a:pPr marL="0" indent="0" algn="just">
              <a:buNone/>
            </a:pPr>
            <a:r>
              <a:rPr lang="pl-PL" sz="1600" b="1" i="1" dirty="0"/>
              <a:t>Czy można dołączyć pełnomocnictwo na etapie złożenia wniosku o płatność?</a:t>
            </a:r>
          </a:p>
          <a:p>
            <a:pPr marL="0" indent="0" algn="just">
              <a:buNone/>
            </a:pPr>
            <a:endParaRPr lang="pl-PL" sz="1400" b="1" dirty="0"/>
          </a:p>
          <a:p>
            <a:pPr marL="0" indent="0" algn="just">
              <a:buNone/>
            </a:pPr>
            <a:r>
              <a:rPr lang="pl-PL" sz="1600" dirty="0"/>
              <a:t>Możliwe jest dołączenie pełnomocnictwa na etapie złożenia wniosku o płatność. Jednocześnie pamiętać należy, </a:t>
            </a:r>
            <a:br>
              <a:rPr lang="pl-PL" sz="1600" dirty="0"/>
            </a:br>
            <a:r>
              <a:rPr lang="pl-PL" sz="1600" dirty="0"/>
              <a:t>że w przypadku konieczności korekty wniosku o dofinansowanie przez pełnomocnika, należy dodatkowo złożyć wniosek </a:t>
            </a:r>
            <a:br>
              <a:rPr lang="pl-PL" sz="1600" dirty="0"/>
            </a:br>
            <a:r>
              <a:rPr lang="pl-PL" sz="1600" dirty="0"/>
              <a:t>o nadanie uprawnień dla nowego pełnomocnika do portalu GWD.</a:t>
            </a:r>
          </a:p>
          <a:p>
            <a:pPr marL="0" indent="0" algn="just">
              <a:buNone/>
            </a:pPr>
            <a:endParaRPr lang="pl-PL" sz="1600" i="1" dirty="0"/>
          </a:p>
          <a:p>
            <a:pPr marL="0" indent="0" algn="just">
              <a:buNone/>
            </a:pPr>
            <a:r>
              <a:rPr lang="pl-PL" sz="1600" b="1" i="1" dirty="0"/>
              <a:t>Protokół z kontroli na dokumentach w przypadku systemu gospodarczego, wzór od 01.10.2025 roku – jak rozumieć tą datę? Czy ten wzór ma być wykorzystywany dla wniosków o płatność złożonych po tym terminie czy dla wniosków </a:t>
            </a:r>
            <a:br>
              <a:rPr lang="pl-PL" sz="1600" b="1" i="1" dirty="0"/>
            </a:br>
            <a:r>
              <a:rPr lang="pl-PL" sz="1600" b="1" i="1" dirty="0"/>
              <a:t>o płatność dotyczących umów zawartych na podstawie złożonego wniosku o dofinansowanie po 01.10.2025 roku?</a:t>
            </a:r>
          </a:p>
          <a:p>
            <a:pPr marL="0" indent="0" algn="just">
              <a:buNone/>
            </a:pPr>
            <a:endParaRPr lang="pl-PL" sz="1400" b="1" i="1" dirty="0"/>
          </a:p>
          <a:p>
            <a:pPr marL="0" indent="0" algn="just">
              <a:buNone/>
            </a:pPr>
            <a:r>
              <a:rPr lang="pl-PL" sz="1600" dirty="0"/>
              <a:t>NFOŚiGW dokonał aktualizacji wzoru protokołu z kontroli w dniu 01.10.2025 r., </a:t>
            </a:r>
            <a:r>
              <a:rPr lang="pl-PL" sz="1600" dirty="0" err="1"/>
              <a:t>WFOŚiGW</a:t>
            </a:r>
            <a:r>
              <a:rPr lang="pl-PL" sz="1600" dirty="0"/>
              <a:t> jest zobowiązany do przeprowadzania od tej daty wszystkich kontroli wg. nowego wzoru. Data nie ma powiązania z datą złożenia wniosku </a:t>
            </a:r>
            <a:br>
              <a:rPr lang="pl-PL" sz="1600" dirty="0"/>
            </a:br>
            <a:r>
              <a:rPr lang="pl-PL" sz="1600" dirty="0"/>
              <a:t>o płatność lub wniosku o dofinansowanie</a:t>
            </a:r>
            <a:r>
              <a:rPr lang="pl-PL" sz="1800" dirty="0"/>
              <a:t>.</a:t>
            </a:r>
          </a:p>
        </p:txBody>
      </p:sp>
    </p:spTree>
    <p:extLst>
      <p:ext uri="{BB962C8B-B14F-4D97-AF65-F5344CB8AC3E}">
        <p14:creationId xmlns:p14="http://schemas.microsoft.com/office/powerpoint/2010/main" val="4029218630"/>
      </p:ext>
    </p:extLst>
  </p:cSld>
  <p:clrMapOvr>
    <a:masterClrMapping/>
  </p:clrMapOvr>
  <p:transition spd="slow">
    <p:cover dir="u"/>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6FA37C-4387-4A5C-D70E-DBC618C0A854}"/>
            </a:ext>
          </a:extLst>
        </p:cNvPr>
        <p:cNvGrpSpPr/>
        <p:nvPr/>
      </p:nvGrpSpPr>
      <p:grpSpPr>
        <a:xfrm>
          <a:off x="0" y="0"/>
          <a:ext cx="0" cy="0"/>
          <a:chOff x="0" y="0"/>
          <a:chExt cx="0" cy="0"/>
        </a:xfrm>
      </p:grpSpPr>
      <p:sp>
        <p:nvSpPr>
          <p:cNvPr id="2" name="Tytuł 1">
            <a:extLst>
              <a:ext uri="{FF2B5EF4-FFF2-40B4-BE49-F238E27FC236}">
                <a16:creationId xmlns:a16="http://schemas.microsoft.com/office/drawing/2014/main" id="{11A08047-FA3E-01C1-E136-D21AC3C01E0B}"/>
              </a:ext>
            </a:extLst>
          </p:cNvPr>
          <p:cNvSpPr>
            <a:spLocks noGrp="1"/>
          </p:cNvSpPr>
          <p:nvPr>
            <p:ph type="title"/>
          </p:nvPr>
        </p:nvSpPr>
        <p:spPr/>
        <p:txBody>
          <a:bodyPr/>
          <a:lstStyle/>
          <a:p>
            <a:r>
              <a:rPr lang="pl-PL" dirty="0"/>
              <a:t>Pytania i odpowiedzi</a:t>
            </a:r>
          </a:p>
        </p:txBody>
      </p:sp>
      <p:sp>
        <p:nvSpPr>
          <p:cNvPr id="3" name="Symbol zastępczy zawartości 2">
            <a:extLst>
              <a:ext uri="{FF2B5EF4-FFF2-40B4-BE49-F238E27FC236}">
                <a16:creationId xmlns:a16="http://schemas.microsoft.com/office/drawing/2014/main" id="{B3AFAA6C-A018-5960-BA79-BF9048FE6C95}"/>
              </a:ext>
            </a:extLst>
          </p:cNvPr>
          <p:cNvSpPr>
            <a:spLocks noGrp="1"/>
          </p:cNvSpPr>
          <p:nvPr>
            <p:ph idx="1"/>
          </p:nvPr>
        </p:nvSpPr>
        <p:spPr>
          <a:xfrm>
            <a:off x="838200" y="1978862"/>
            <a:ext cx="10515600" cy="3928640"/>
          </a:xfrm>
        </p:spPr>
        <p:txBody>
          <a:bodyPr>
            <a:noAutofit/>
          </a:bodyPr>
          <a:lstStyle/>
          <a:p>
            <a:pPr marL="0" indent="0" algn="just">
              <a:buNone/>
            </a:pPr>
            <a:r>
              <a:rPr lang="pl-PL" sz="1600" b="1" i="1" dirty="0"/>
              <a:t>Czy rozważa się w porozumieniu z NFOŚiGW przywrócenie pozycji „wysokość wkładu własnego” we wniosku o płatność </a:t>
            </a:r>
            <a:br>
              <a:rPr lang="pl-PL" sz="1600" b="1" i="1" dirty="0"/>
            </a:br>
            <a:r>
              <a:rPr lang="pl-PL" sz="1600" b="1" i="1" dirty="0"/>
              <a:t>z prefinansowaniem? Brak tej pozycji w formularzu uniemożliwia wypłatę „nadpłaconych” środków przez Beneficjenta </a:t>
            </a:r>
            <a:br>
              <a:rPr lang="pl-PL" sz="1600" b="1" i="1" dirty="0"/>
            </a:br>
            <a:r>
              <a:rPr lang="pl-PL" sz="1600" b="1" i="1" dirty="0"/>
              <a:t>na jego konto – trzeba bazować na dodatkowych oświadczeniach. Funkcja ta była dostępna w kilku poprzednich wersjach programu. Zamiast ułatwień w formularzach, wprowadzane są niezrozumiałe ograniczenia.</a:t>
            </a:r>
          </a:p>
          <a:p>
            <a:pPr marL="0" indent="0" algn="just">
              <a:buNone/>
            </a:pPr>
            <a:endParaRPr lang="pl-PL" sz="1600" b="1" dirty="0"/>
          </a:p>
          <a:p>
            <a:pPr marL="0" indent="0" algn="just">
              <a:buNone/>
            </a:pPr>
            <a:r>
              <a:rPr lang="pl-PL" sz="1600" dirty="0"/>
              <a:t>Problem jest znany </a:t>
            </a:r>
            <a:r>
              <a:rPr lang="pl-PL" sz="1600" dirty="0" err="1"/>
              <a:t>WFOŚiGW</a:t>
            </a:r>
            <a:r>
              <a:rPr lang="pl-PL" sz="1600" dirty="0"/>
              <a:t> od samego początku wejścia aktualnej wersji Programu i był zgłaszany do NFOŚiGW jako istotne ograniczenie formularza wniosku. Wprowadzenie funkcjonalności jest przewidywane dopiero od nowej wersji Programu.</a:t>
            </a:r>
          </a:p>
          <a:p>
            <a:pPr marL="0" indent="0" algn="just">
              <a:buNone/>
            </a:pPr>
            <a:endParaRPr lang="pl-PL" sz="1600" dirty="0"/>
          </a:p>
          <a:p>
            <a:pPr marL="0" indent="0" algn="just">
              <a:buNone/>
            </a:pPr>
            <a:r>
              <a:rPr lang="pl-PL" sz="1600" b="1" i="1" dirty="0"/>
              <a:t>Jak ująć w formularzu wkład własny beneficjenta przy prefinansowaniu, jeśli był wyższy, żeby zostało mu zwrócone na jego konto?</a:t>
            </a:r>
            <a:endParaRPr lang="pl-PL" sz="1600" b="1" dirty="0"/>
          </a:p>
          <a:p>
            <a:pPr marL="0" indent="0" algn="just">
              <a:buNone/>
            </a:pPr>
            <a:r>
              <a:rPr lang="pl-PL" sz="1600" dirty="0"/>
              <a:t>Formularz wniosków o płatność dla wersji Programu od 31.03.2025 r. nie posiada funkcjonalności wpisania kwoty poniesionego wkładu własnego. Jeśli poniesiony wkład własny jest wyższy niż minimalny, prosimy załączenie osobnego oświadczenia beneficjenta z numerem rachunku bankowego.</a:t>
            </a:r>
          </a:p>
        </p:txBody>
      </p:sp>
    </p:spTree>
    <p:extLst>
      <p:ext uri="{BB962C8B-B14F-4D97-AF65-F5344CB8AC3E}">
        <p14:creationId xmlns:p14="http://schemas.microsoft.com/office/powerpoint/2010/main" val="2002457527"/>
      </p:ext>
    </p:extLst>
  </p:cSld>
  <p:clrMapOvr>
    <a:masterClrMapping/>
  </p:clrMapOvr>
  <p:transition spd="slow">
    <p:cover dir="u"/>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6FA37C-4387-4A5C-D70E-DBC618C0A854}"/>
            </a:ext>
          </a:extLst>
        </p:cNvPr>
        <p:cNvGrpSpPr/>
        <p:nvPr/>
      </p:nvGrpSpPr>
      <p:grpSpPr>
        <a:xfrm>
          <a:off x="0" y="0"/>
          <a:ext cx="0" cy="0"/>
          <a:chOff x="0" y="0"/>
          <a:chExt cx="0" cy="0"/>
        </a:xfrm>
      </p:grpSpPr>
      <p:sp>
        <p:nvSpPr>
          <p:cNvPr id="2" name="Tytuł 1">
            <a:extLst>
              <a:ext uri="{FF2B5EF4-FFF2-40B4-BE49-F238E27FC236}">
                <a16:creationId xmlns:a16="http://schemas.microsoft.com/office/drawing/2014/main" id="{11A08047-FA3E-01C1-E136-D21AC3C01E0B}"/>
              </a:ext>
            </a:extLst>
          </p:cNvPr>
          <p:cNvSpPr>
            <a:spLocks noGrp="1"/>
          </p:cNvSpPr>
          <p:nvPr>
            <p:ph type="title"/>
          </p:nvPr>
        </p:nvSpPr>
        <p:spPr/>
        <p:txBody>
          <a:bodyPr/>
          <a:lstStyle/>
          <a:p>
            <a:r>
              <a:rPr lang="pl-PL" dirty="0"/>
              <a:t>Pytania i odpowiedzi</a:t>
            </a:r>
          </a:p>
        </p:txBody>
      </p:sp>
      <p:sp>
        <p:nvSpPr>
          <p:cNvPr id="3" name="Symbol zastępczy zawartości 2">
            <a:extLst>
              <a:ext uri="{FF2B5EF4-FFF2-40B4-BE49-F238E27FC236}">
                <a16:creationId xmlns:a16="http://schemas.microsoft.com/office/drawing/2014/main" id="{B3AFAA6C-A018-5960-BA79-BF9048FE6C95}"/>
              </a:ext>
            </a:extLst>
          </p:cNvPr>
          <p:cNvSpPr>
            <a:spLocks noGrp="1"/>
          </p:cNvSpPr>
          <p:nvPr>
            <p:ph idx="1"/>
          </p:nvPr>
        </p:nvSpPr>
        <p:spPr>
          <a:xfrm>
            <a:off x="838200" y="1978862"/>
            <a:ext cx="10515600" cy="3544114"/>
          </a:xfrm>
        </p:spPr>
        <p:txBody>
          <a:bodyPr>
            <a:noAutofit/>
          </a:bodyPr>
          <a:lstStyle/>
          <a:p>
            <a:pPr marL="0" indent="0" algn="just">
              <a:buNone/>
            </a:pPr>
            <a:r>
              <a:rPr lang="pl-PL" sz="1600" b="1" i="1" dirty="0"/>
              <a:t>Czy różnica w kwocie za wykonanie inwestycji a przyznaną dotacja (kwota którą dopłaca Beneficjent) musi być ujęta na osobnej fakturze? Jak prawidłowo udokumentować zapłatę wynagrodzenia na rzecz wykonawcy, która jest poza dofinansowaniem.</a:t>
            </a:r>
          </a:p>
          <a:p>
            <a:pPr marL="0" indent="0" algn="just">
              <a:buNone/>
            </a:pPr>
            <a:r>
              <a:rPr lang="pl-PL" sz="1600" dirty="0"/>
              <a:t>Nie ma wymogu żeby taka informacja musiała zostać osobno ujęta na fakturze, natomiast jest to jedna z form udokumentowania poniesionego wkładu własnego – jeśli faktura końcowa poprawnie uwzględnia zaliczkę, poniesiony wkład własny oraz pozostałą kwotę do zapłaty. Pozostałe akceptowalne formy to oświadczenie wystawcy faktury, potwierdzenie przelewu lub dokument KP.</a:t>
            </a:r>
          </a:p>
          <a:p>
            <a:pPr marL="0" indent="0" algn="just">
              <a:buNone/>
            </a:pPr>
            <a:endParaRPr lang="pl-PL" sz="1600" dirty="0"/>
          </a:p>
          <a:p>
            <a:pPr marL="0" indent="0" algn="just">
              <a:buNone/>
            </a:pPr>
            <a:r>
              <a:rPr lang="pl-PL" sz="1600" b="1" i="1" dirty="0"/>
              <a:t>Jaka data rozpoczęcia przedsięwzięcia ma być na drugim i kolejnym WOP? Data rozpoczęcia z pierwszego WOP, czy data najstarszej faktury dotyczącej aktualnie rozliczanego WOP? </a:t>
            </a:r>
          </a:p>
          <a:p>
            <a:pPr marL="0" indent="0" algn="just">
              <a:buNone/>
            </a:pPr>
            <a:r>
              <a:rPr lang="pl-PL" sz="1600" dirty="0"/>
              <a:t>Data najstarszej faktury, która podlega rozliczeniu (w tym faktur zaliczkowych).  Jeśli taka faktura rozliczona była w pierwszym wniosku o płatność, to data rozpoczęcia w każdym kolejnym wniosku powinna być tożsama z datą w pierwszym wniosku.</a:t>
            </a:r>
          </a:p>
        </p:txBody>
      </p:sp>
    </p:spTree>
    <p:extLst>
      <p:ext uri="{BB962C8B-B14F-4D97-AF65-F5344CB8AC3E}">
        <p14:creationId xmlns:p14="http://schemas.microsoft.com/office/powerpoint/2010/main" val="320126803"/>
      </p:ext>
    </p:extLst>
  </p:cSld>
  <p:clrMapOvr>
    <a:masterClrMapping/>
  </p:clrMapOvr>
  <p:transition spd="slow">
    <p:cover dir="u"/>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6FA37C-4387-4A5C-D70E-DBC618C0A854}"/>
            </a:ext>
          </a:extLst>
        </p:cNvPr>
        <p:cNvGrpSpPr/>
        <p:nvPr/>
      </p:nvGrpSpPr>
      <p:grpSpPr>
        <a:xfrm>
          <a:off x="0" y="0"/>
          <a:ext cx="0" cy="0"/>
          <a:chOff x="0" y="0"/>
          <a:chExt cx="0" cy="0"/>
        </a:xfrm>
      </p:grpSpPr>
      <p:sp>
        <p:nvSpPr>
          <p:cNvPr id="2" name="Tytuł 1">
            <a:extLst>
              <a:ext uri="{FF2B5EF4-FFF2-40B4-BE49-F238E27FC236}">
                <a16:creationId xmlns:a16="http://schemas.microsoft.com/office/drawing/2014/main" id="{11A08047-FA3E-01C1-E136-D21AC3C01E0B}"/>
              </a:ext>
            </a:extLst>
          </p:cNvPr>
          <p:cNvSpPr>
            <a:spLocks noGrp="1"/>
          </p:cNvSpPr>
          <p:nvPr>
            <p:ph type="title"/>
          </p:nvPr>
        </p:nvSpPr>
        <p:spPr>
          <a:xfrm>
            <a:off x="838200" y="1035164"/>
            <a:ext cx="10226040" cy="619900"/>
          </a:xfrm>
        </p:spPr>
        <p:txBody>
          <a:bodyPr/>
          <a:lstStyle/>
          <a:p>
            <a:r>
              <a:rPr lang="pl-PL" dirty="0"/>
              <a:t>Pytania i odpowiedzi</a:t>
            </a:r>
          </a:p>
        </p:txBody>
      </p:sp>
      <p:sp>
        <p:nvSpPr>
          <p:cNvPr id="3" name="Symbol zastępczy zawartości 2">
            <a:extLst>
              <a:ext uri="{FF2B5EF4-FFF2-40B4-BE49-F238E27FC236}">
                <a16:creationId xmlns:a16="http://schemas.microsoft.com/office/drawing/2014/main" id="{B3AFAA6C-A018-5960-BA79-BF9048FE6C95}"/>
              </a:ext>
            </a:extLst>
          </p:cNvPr>
          <p:cNvSpPr>
            <a:spLocks noGrp="1"/>
          </p:cNvSpPr>
          <p:nvPr>
            <p:ph idx="1"/>
          </p:nvPr>
        </p:nvSpPr>
        <p:spPr>
          <a:xfrm>
            <a:off x="838200" y="1655064"/>
            <a:ext cx="10515600" cy="3867912"/>
          </a:xfrm>
        </p:spPr>
        <p:txBody>
          <a:bodyPr>
            <a:noAutofit/>
          </a:bodyPr>
          <a:lstStyle/>
          <a:p>
            <a:pPr marL="0" indent="0" algn="just">
              <a:buNone/>
            </a:pPr>
            <a:r>
              <a:rPr lang="pl-PL" sz="1600" b="1" i="1" dirty="0"/>
              <a:t>Co dalej z procedowaniem wniosku o płatność po śmierci beneficjenta?</a:t>
            </a:r>
          </a:p>
          <a:p>
            <a:pPr marL="0" indent="0" algn="just">
              <a:buNone/>
            </a:pPr>
            <a:endParaRPr lang="pl-PL" sz="1600" dirty="0"/>
          </a:p>
          <a:p>
            <a:pPr marL="0" indent="0" algn="just">
              <a:buNone/>
            </a:pPr>
            <a:r>
              <a:rPr lang="pl-PL" sz="1600" dirty="0"/>
              <a:t>W przypadku śmierci beneficjenta spadkobierca powinien niezwłocznie wystąpić do </a:t>
            </a:r>
            <a:r>
              <a:rPr lang="pl-PL" sz="1600" dirty="0" err="1"/>
              <a:t>WFOŚiGW</a:t>
            </a:r>
            <a:r>
              <a:rPr lang="pl-PL" sz="1600" dirty="0"/>
              <a:t> z wnioskiem o przejęcie praw </a:t>
            </a:r>
            <a:br>
              <a:rPr lang="pl-PL" sz="1600" dirty="0"/>
            </a:br>
            <a:r>
              <a:rPr lang="pl-PL" sz="1600" dirty="0"/>
              <a:t>i obowiązków wynikających z umowy o dofinansowanie. Wypłata wniosku o płatność zostaje wstrzymana aż do momentu sporządzenia aneksu do umowy o dofinansowanie. Jeśli żaden ze spadkobierców nie wyrazi chęci przejęcia praw </a:t>
            </a:r>
            <a:br>
              <a:rPr lang="pl-PL" sz="1600" dirty="0"/>
            </a:br>
            <a:r>
              <a:rPr lang="pl-PL" sz="1600" dirty="0"/>
              <a:t>i obowiązków wynikających z umowy, wniosek o płatność zostanie rozpatrzony negatywnie, a umowa dotacji w określonych przypadkach może podlegać wypowiedzeniu. </a:t>
            </a:r>
          </a:p>
          <a:p>
            <a:pPr marL="0" indent="0" algn="just">
              <a:buNone/>
            </a:pPr>
            <a:r>
              <a:rPr lang="pl-PL" sz="1600" dirty="0"/>
              <a:t>Dokumenty konieczne do dostarczenia pisemnie na adres </a:t>
            </a:r>
            <a:r>
              <a:rPr lang="pl-PL" sz="1600" dirty="0" err="1"/>
              <a:t>WFOŚiGW</a:t>
            </a:r>
            <a:r>
              <a:rPr lang="pl-PL" sz="1600" dirty="0"/>
              <a:t>:</a:t>
            </a:r>
          </a:p>
          <a:p>
            <a:pPr algn="just" fontAlgn="base">
              <a:buFont typeface="Wingdings" panose="05000000000000000000" pitchFamily="2" charset="2"/>
              <a:buChar char="§"/>
            </a:pPr>
            <a:r>
              <a:rPr lang="pl-PL" sz="1600" dirty="0"/>
              <a:t>pisemna wola przejęcia przez Spadkobiercę praw i obowiązków z zawartej ze zmarłym Beneficjentem umowy dotacji </a:t>
            </a:r>
            <a:br>
              <a:rPr lang="pl-PL" sz="1600" dirty="0"/>
            </a:br>
            <a:r>
              <a:rPr lang="pl-PL" sz="1600" dirty="0"/>
              <a:t>(z podaniem wszystkich swoich danych osobowych tj.: nr umowy, adres, nr PESEL, nr telefonu, adres e-mail),</a:t>
            </a:r>
          </a:p>
          <a:p>
            <a:pPr algn="just" fontAlgn="base">
              <a:buFont typeface="Wingdings" panose="05000000000000000000" pitchFamily="2" charset="2"/>
              <a:buChar char="§"/>
            </a:pPr>
            <a:r>
              <a:rPr lang="pl-PL" sz="1600" dirty="0"/>
              <a:t>aktu zgonu zmarłego Beneficjenta,</a:t>
            </a:r>
          </a:p>
          <a:p>
            <a:pPr algn="just">
              <a:buFont typeface="Wingdings" panose="05000000000000000000" pitchFamily="2" charset="2"/>
              <a:buChar char="§"/>
            </a:pPr>
            <a:r>
              <a:rPr lang="pl-PL" sz="1600" dirty="0"/>
              <a:t>postanowienia sądu o stwierdzeniu nabycia spadku lub aktu notarialnego poświadczenia dziedziczenia,</a:t>
            </a:r>
          </a:p>
          <a:p>
            <a:pPr algn="just">
              <a:buFont typeface="Wingdings" panose="05000000000000000000" pitchFamily="2" charset="2"/>
              <a:buChar char="§"/>
            </a:pPr>
            <a:r>
              <a:rPr lang="pl-PL" sz="1600" dirty="0"/>
              <a:t>ewentualne zgody pozostałych współwłaścicieli na realizację przedsięwzięcia w budynku objętym dofinansowaniem oraz przejęcia praw i obowiązków dotyczących niniejszej umowy przez wybranego Spadkobiercę,</a:t>
            </a:r>
          </a:p>
        </p:txBody>
      </p:sp>
    </p:spTree>
    <p:extLst>
      <p:ext uri="{BB962C8B-B14F-4D97-AF65-F5344CB8AC3E}">
        <p14:creationId xmlns:p14="http://schemas.microsoft.com/office/powerpoint/2010/main" val="670237201"/>
      </p:ext>
    </p:extLst>
  </p:cSld>
  <p:clrMapOvr>
    <a:masterClrMapping/>
  </p:clrMapOvr>
  <p:transition spd="slow">
    <p:cover dir="u"/>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6FA37C-4387-4A5C-D70E-DBC618C0A854}"/>
            </a:ext>
          </a:extLst>
        </p:cNvPr>
        <p:cNvGrpSpPr/>
        <p:nvPr/>
      </p:nvGrpSpPr>
      <p:grpSpPr>
        <a:xfrm>
          <a:off x="0" y="0"/>
          <a:ext cx="0" cy="0"/>
          <a:chOff x="0" y="0"/>
          <a:chExt cx="0" cy="0"/>
        </a:xfrm>
      </p:grpSpPr>
      <p:sp>
        <p:nvSpPr>
          <p:cNvPr id="2" name="Tytuł 1">
            <a:extLst>
              <a:ext uri="{FF2B5EF4-FFF2-40B4-BE49-F238E27FC236}">
                <a16:creationId xmlns:a16="http://schemas.microsoft.com/office/drawing/2014/main" id="{11A08047-FA3E-01C1-E136-D21AC3C01E0B}"/>
              </a:ext>
            </a:extLst>
          </p:cNvPr>
          <p:cNvSpPr>
            <a:spLocks noGrp="1"/>
          </p:cNvSpPr>
          <p:nvPr>
            <p:ph type="title"/>
          </p:nvPr>
        </p:nvSpPr>
        <p:spPr>
          <a:xfrm>
            <a:off x="838200" y="1035164"/>
            <a:ext cx="10226040" cy="619900"/>
          </a:xfrm>
        </p:spPr>
        <p:txBody>
          <a:bodyPr/>
          <a:lstStyle/>
          <a:p>
            <a:r>
              <a:rPr lang="pl-PL" dirty="0"/>
              <a:t>Pytania i odpowiedzi</a:t>
            </a:r>
          </a:p>
        </p:txBody>
      </p:sp>
      <p:sp>
        <p:nvSpPr>
          <p:cNvPr id="3" name="Symbol zastępczy zawartości 2">
            <a:extLst>
              <a:ext uri="{FF2B5EF4-FFF2-40B4-BE49-F238E27FC236}">
                <a16:creationId xmlns:a16="http://schemas.microsoft.com/office/drawing/2014/main" id="{B3AFAA6C-A018-5960-BA79-BF9048FE6C95}"/>
              </a:ext>
            </a:extLst>
          </p:cNvPr>
          <p:cNvSpPr>
            <a:spLocks noGrp="1"/>
          </p:cNvSpPr>
          <p:nvPr>
            <p:ph idx="1"/>
          </p:nvPr>
        </p:nvSpPr>
        <p:spPr>
          <a:xfrm>
            <a:off x="838200" y="1655064"/>
            <a:ext cx="10515600" cy="3867912"/>
          </a:xfrm>
        </p:spPr>
        <p:txBody>
          <a:bodyPr>
            <a:noAutofit/>
          </a:bodyPr>
          <a:lstStyle/>
          <a:p>
            <a:pPr algn="just"/>
            <a:endParaRPr lang="pl-PL" sz="1600" dirty="0"/>
          </a:p>
          <a:p>
            <a:pPr algn="just">
              <a:buFont typeface="Wingdings" panose="05000000000000000000" pitchFamily="2" charset="2"/>
              <a:buChar char="§"/>
            </a:pPr>
            <a:r>
              <a:rPr lang="pl-PL" sz="1600" dirty="0"/>
              <a:t>ewentualne oświadczenie współmałżonka wybranego do przejęcia praw i obowiązków do umowy Spadkobiercy </a:t>
            </a:r>
            <a:br>
              <a:rPr lang="pl-PL" sz="1600" dirty="0"/>
            </a:br>
            <a:r>
              <a:rPr lang="pl-PL" sz="1600" dirty="0"/>
              <a:t>o wyrażeniu zgody na zaciągnięcie przez współmałżonka zobowiązań wynikających z umowy dotacji,</a:t>
            </a:r>
          </a:p>
          <a:p>
            <a:pPr algn="just">
              <a:buFont typeface="Wingdings" panose="05000000000000000000" pitchFamily="2" charset="2"/>
              <a:buChar char="§"/>
            </a:pPr>
            <a:r>
              <a:rPr lang="pl-PL" sz="1600" dirty="0"/>
              <a:t>zaparafowane oświadczenie RODO.</a:t>
            </a:r>
          </a:p>
          <a:p>
            <a:pPr algn="just">
              <a:buFont typeface="Wingdings" panose="05000000000000000000" pitchFamily="2" charset="2"/>
              <a:buChar char="§"/>
            </a:pPr>
            <a:r>
              <a:rPr lang="pl-PL" sz="1600" dirty="0"/>
              <a:t>Akceptowane są kopie aktu zgonu i dokumentów potwierdzających dziedziczenie - poświadczone przez Spadkobiercę </a:t>
            </a:r>
            <a:br>
              <a:rPr lang="pl-PL" sz="1600" dirty="0"/>
            </a:br>
            <a:r>
              <a:rPr lang="pl-PL" sz="1600" dirty="0"/>
              <a:t>„za zgodność z oryginałem”. </a:t>
            </a:r>
          </a:p>
          <a:p>
            <a:pPr algn="just" fontAlgn="base">
              <a:buFont typeface="Wingdings" panose="05000000000000000000" pitchFamily="2" charset="2"/>
              <a:buChar char="§"/>
            </a:pPr>
            <a:endParaRPr lang="pl-PL" sz="1600" dirty="0"/>
          </a:p>
          <a:p>
            <a:pPr marL="0" indent="0" algn="just" fontAlgn="base">
              <a:buNone/>
            </a:pPr>
            <a:r>
              <a:rPr lang="pl-PL" sz="1600" dirty="0"/>
              <a:t>Przykładowa treść pisma o przejęciu wniosku: </a:t>
            </a:r>
          </a:p>
          <a:p>
            <a:pPr algn="just" fontAlgn="base">
              <a:buFont typeface="Wingdings" panose="05000000000000000000" pitchFamily="2" charset="2"/>
              <a:buChar char="§"/>
            </a:pPr>
            <a:r>
              <a:rPr lang="pl-PL" sz="1600" dirty="0"/>
              <a:t>„W związku ze śmiercią …… (imię, nazwisko, pesel) oświadczam, że przejmuję prawa i obowiązki wynikające </a:t>
            </a:r>
            <a:br>
              <a:rPr lang="pl-PL" sz="1600" dirty="0"/>
            </a:br>
            <a:r>
              <a:rPr lang="pl-PL" sz="1600" dirty="0"/>
              <a:t>z umowy dotacji w ramach Programu Czyste Powietrze …… (numer umowy lub numer wniosku) dotyczącego budynku znajdującego się w …… (adres budynku).” </a:t>
            </a:r>
          </a:p>
        </p:txBody>
      </p:sp>
    </p:spTree>
    <p:extLst>
      <p:ext uri="{BB962C8B-B14F-4D97-AF65-F5344CB8AC3E}">
        <p14:creationId xmlns:p14="http://schemas.microsoft.com/office/powerpoint/2010/main" val="4263067427"/>
      </p:ext>
    </p:extLst>
  </p:cSld>
  <p:clrMapOvr>
    <a:masterClrMapping/>
  </p:clrMapOvr>
  <p:transition spd="slow">
    <p:cover dir="u"/>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6FA37C-4387-4A5C-D70E-DBC618C0A854}"/>
            </a:ext>
          </a:extLst>
        </p:cNvPr>
        <p:cNvGrpSpPr/>
        <p:nvPr/>
      </p:nvGrpSpPr>
      <p:grpSpPr>
        <a:xfrm>
          <a:off x="0" y="0"/>
          <a:ext cx="0" cy="0"/>
          <a:chOff x="0" y="0"/>
          <a:chExt cx="0" cy="0"/>
        </a:xfrm>
      </p:grpSpPr>
      <p:sp>
        <p:nvSpPr>
          <p:cNvPr id="2" name="Tytuł 1">
            <a:extLst>
              <a:ext uri="{FF2B5EF4-FFF2-40B4-BE49-F238E27FC236}">
                <a16:creationId xmlns:a16="http://schemas.microsoft.com/office/drawing/2014/main" id="{11A08047-FA3E-01C1-E136-D21AC3C01E0B}"/>
              </a:ext>
            </a:extLst>
          </p:cNvPr>
          <p:cNvSpPr>
            <a:spLocks noGrp="1"/>
          </p:cNvSpPr>
          <p:nvPr>
            <p:ph type="title"/>
          </p:nvPr>
        </p:nvSpPr>
        <p:spPr>
          <a:xfrm>
            <a:off x="838200" y="1035164"/>
            <a:ext cx="10226040" cy="619900"/>
          </a:xfrm>
        </p:spPr>
        <p:txBody>
          <a:bodyPr/>
          <a:lstStyle/>
          <a:p>
            <a:r>
              <a:rPr lang="pl-PL" dirty="0"/>
              <a:t>Pytania i odpowiedzi</a:t>
            </a:r>
          </a:p>
        </p:txBody>
      </p:sp>
      <p:sp>
        <p:nvSpPr>
          <p:cNvPr id="3" name="Symbol zastępczy zawartości 2">
            <a:extLst>
              <a:ext uri="{FF2B5EF4-FFF2-40B4-BE49-F238E27FC236}">
                <a16:creationId xmlns:a16="http://schemas.microsoft.com/office/drawing/2014/main" id="{B3AFAA6C-A018-5960-BA79-BF9048FE6C95}"/>
              </a:ext>
            </a:extLst>
          </p:cNvPr>
          <p:cNvSpPr>
            <a:spLocks noGrp="1"/>
          </p:cNvSpPr>
          <p:nvPr>
            <p:ph idx="1"/>
          </p:nvPr>
        </p:nvSpPr>
        <p:spPr>
          <a:xfrm>
            <a:off x="972312" y="1655064"/>
            <a:ext cx="10381488" cy="4096512"/>
          </a:xfrm>
        </p:spPr>
        <p:txBody>
          <a:bodyPr>
            <a:noAutofit/>
          </a:bodyPr>
          <a:lstStyle/>
          <a:p>
            <a:pPr marL="0" indent="0" algn="just">
              <a:buNone/>
            </a:pPr>
            <a:r>
              <a:rPr lang="pl-PL" sz="1600" b="1" i="1" dirty="0"/>
              <a:t>Czy to prawda, że jest taka wytyczna? Ilość opisanych przegród w DPAE ma być taka sama w ŚCHE. Przypadek: w DPAE było 15 przegród z tego przy 8 widnieje „nie przewiduje się termomodernizacji” to czy w ŚCHE też ma być opisanych tych 15 przegród, czy można pominąć ? Czy nieopisanie tej samej ilości przegród w DPAE i ŚCHE odrzuca wniosek o płatność?</a:t>
            </a:r>
          </a:p>
          <a:p>
            <a:pPr marL="0" indent="0" algn="ctr">
              <a:buNone/>
            </a:pPr>
            <a:endParaRPr lang="pl-PL" sz="1800" i="1" u="sng" dirty="0"/>
          </a:p>
          <a:p>
            <a:pPr marL="0" indent="0" algn="just">
              <a:buNone/>
            </a:pPr>
            <a:r>
              <a:rPr lang="pl-PL" sz="1600" dirty="0"/>
              <a:t>W DPAE, jak również w ŚCHE muszą być wyszczególnione przegrody danej strefy grzewczej budynku oddzielające ją od środowiska zewnętrznego, przestrzeni nieogrzewanej, lub innej strefy grzewczej, dla których to przegród  należy spełnić wymagania odnośnie współczynników przenikania ciepła (U) określonych w Rozporządzeniu Ministra Infrastruktury </a:t>
            </a:r>
            <a:br>
              <a:rPr lang="pl-PL" sz="1600" dirty="0"/>
            </a:br>
            <a:r>
              <a:rPr lang="pl-PL" sz="1600" dirty="0"/>
              <a:t>w sprawie warunków technicznych, jakim powinny odpowiadać budynki i ich usytuowanie.</a:t>
            </a:r>
          </a:p>
          <a:p>
            <a:pPr marL="0" indent="0" algn="just">
              <a:buNone/>
            </a:pPr>
            <a:r>
              <a:rPr lang="pl-PL" sz="1600" dirty="0"/>
              <a:t>Z założenia ilość przegród wskazana w DPAE powinna być zgodna z ŚCHE, jednak dopuszcza się przypadek kiedy w ŚCHE zadeklarowano więcej przegród niż w DPAE, a zwiększona ilość dotyczy jedynie przegród, dla których nie określono wymagań odnośnie współczynnika przenikania ciepła (U) w Rozporządzeniu Ministra Infrastruktury w sprawie warunków technicznych, jakim powinny odpowiadać budynki i ich usytuowanie.</a:t>
            </a:r>
          </a:p>
          <a:p>
            <a:pPr marL="0" indent="0" algn="just">
              <a:buNone/>
            </a:pPr>
            <a:r>
              <a:rPr lang="pl-PL" sz="1600" dirty="0"/>
              <a:t>Ocieplenie przegród dla których nie określono wymagań odnośnie współczynnika przenikania ciepła (U) można uwzględnić jedynie w opisie przegrody podlegającej modernizacji z wyjaśnieniem dotyczącym powodu dodatkowego metrażu docieplenia, jak również jego grubości i parametrów np. w celu zachowania ciągłości izolacji, likwidacji mostków </a:t>
            </a:r>
            <a:br>
              <a:rPr lang="pl-PL" sz="1600" dirty="0"/>
            </a:br>
            <a:r>
              <a:rPr lang="pl-PL" sz="1600" dirty="0"/>
              <a:t>cieplnych itp.</a:t>
            </a:r>
            <a:endParaRPr lang="pl-PL" sz="1600" b="1" dirty="0">
              <a:solidFill>
                <a:srgbClr val="C00000"/>
              </a:solidFill>
            </a:endParaRPr>
          </a:p>
        </p:txBody>
      </p:sp>
    </p:spTree>
    <p:extLst>
      <p:ext uri="{BB962C8B-B14F-4D97-AF65-F5344CB8AC3E}">
        <p14:creationId xmlns:p14="http://schemas.microsoft.com/office/powerpoint/2010/main" val="4001388815"/>
      </p:ext>
    </p:extLst>
  </p:cSld>
  <p:clrMapOvr>
    <a:masterClrMapping/>
  </p:clrMapOvr>
  <p:transition spd="slow">
    <p:cover dir="u"/>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BB1223-8E3C-3FCD-28C7-A34ABB8B6C60}"/>
            </a:ext>
          </a:extLst>
        </p:cNvPr>
        <p:cNvGrpSpPr/>
        <p:nvPr/>
      </p:nvGrpSpPr>
      <p:grpSpPr>
        <a:xfrm>
          <a:off x="0" y="0"/>
          <a:ext cx="0" cy="0"/>
          <a:chOff x="0" y="0"/>
          <a:chExt cx="0" cy="0"/>
        </a:xfrm>
      </p:grpSpPr>
      <p:sp>
        <p:nvSpPr>
          <p:cNvPr id="2" name="Tytuł 1">
            <a:extLst>
              <a:ext uri="{FF2B5EF4-FFF2-40B4-BE49-F238E27FC236}">
                <a16:creationId xmlns:a16="http://schemas.microsoft.com/office/drawing/2014/main" id="{923E6ECD-A128-09C3-74FD-858AF0545A5E}"/>
              </a:ext>
            </a:extLst>
          </p:cNvPr>
          <p:cNvSpPr>
            <a:spLocks noGrp="1"/>
          </p:cNvSpPr>
          <p:nvPr>
            <p:ph type="title"/>
          </p:nvPr>
        </p:nvSpPr>
        <p:spPr>
          <a:xfrm>
            <a:off x="838200" y="1035164"/>
            <a:ext cx="10515600" cy="763819"/>
          </a:xfrm>
        </p:spPr>
        <p:txBody>
          <a:bodyPr/>
          <a:lstStyle/>
          <a:p>
            <a:r>
              <a:rPr lang="pl-PL" dirty="0"/>
              <a:t>Dane kontaktowe</a:t>
            </a:r>
          </a:p>
        </p:txBody>
      </p:sp>
      <p:sp>
        <p:nvSpPr>
          <p:cNvPr id="3" name="Symbol zastępczy zawartości 2">
            <a:extLst>
              <a:ext uri="{FF2B5EF4-FFF2-40B4-BE49-F238E27FC236}">
                <a16:creationId xmlns:a16="http://schemas.microsoft.com/office/drawing/2014/main" id="{03002CB9-7C53-41AD-2EAB-E294FCA67ED3}"/>
              </a:ext>
            </a:extLst>
          </p:cNvPr>
          <p:cNvSpPr>
            <a:spLocks noGrp="1"/>
          </p:cNvSpPr>
          <p:nvPr>
            <p:ph idx="1"/>
          </p:nvPr>
        </p:nvSpPr>
        <p:spPr>
          <a:xfrm>
            <a:off x="672662" y="1798984"/>
            <a:ext cx="10365832" cy="3807812"/>
          </a:xfrm>
        </p:spPr>
        <p:txBody>
          <a:bodyPr>
            <a:noAutofit/>
          </a:bodyPr>
          <a:lstStyle/>
          <a:p>
            <a:pPr algn="ctr">
              <a:buNone/>
            </a:pPr>
            <a:r>
              <a:rPr lang="pl-PL" sz="1600" dirty="0">
                <a:solidFill>
                  <a:srgbClr val="000000"/>
                </a:solidFill>
                <a:ea typeface="Times New Roman" panose="02020603050405020304" pitchFamily="18" charset="0"/>
                <a:cs typeface="Aptos" panose="020B0004020202020204" pitchFamily="34" charset="0"/>
              </a:rPr>
              <a:t> </a:t>
            </a:r>
            <a:r>
              <a:rPr lang="pl-PL" sz="1600" b="1" dirty="0">
                <a:solidFill>
                  <a:srgbClr val="000000"/>
                </a:solidFill>
                <a:ea typeface="Times New Roman" panose="02020603050405020304" pitchFamily="18" charset="0"/>
                <a:cs typeface="Aptos" panose="020B0004020202020204" pitchFamily="34" charset="0"/>
              </a:rPr>
              <a:t>Zespół ds. Rozliczeń i Kontroli Zadań w Programie Czyste Powietrze</a:t>
            </a:r>
          </a:p>
          <a:p>
            <a:pPr algn="ctr">
              <a:buNone/>
            </a:pPr>
            <a:endParaRPr lang="pl-PL" sz="1600" b="1" dirty="0">
              <a:ea typeface="Calibri" panose="020F0502020204030204" pitchFamily="34" charset="0"/>
              <a:cs typeface="Aptos" panose="020B0004020202020204" pitchFamily="34" charset="0"/>
            </a:endParaRPr>
          </a:p>
          <a:p>
            <a:pPr lvl="1" algn="just">
              <a:buFont typeface="Wingdings" panose="05000000000000000000" pitchFamily="2" charset="2"/>
              <a:buChar char="§"/>
            </a:pPr>
            <a:r>
              <a:rPr lang="pl-PL" sz="1600" dirty="0">
                <a:solidFill>
                  <a:srgbClr val="000000"/>
                </a:solidFill>
                <a:ea typeface="Times New Roman" panose="02020603050405020304" pitchFamily="18" charset="0"/>
                <a:cs typeface="Aptos" panose="020B0004020202020204" pitchFamily="34" charset="0"/>
              </a:rPr>
              <a:t>Wniosek o płatność </a:t>
            </a:r>
          </a:p>
          <a:p>
            <a:pPr lvl="1" algn="just">
              <a:buFont typeface="Wingdings" panose="05000000000000000000" pitchFamily="2" charset="2"/>
              <a:buChar char="§"/>
            </a:pPr>
            <a:r>
              <a:rPr lang="pl-PL" sz="1600" dirty="0">
                <a:solidFill>
                  <a:srgbClr val="000000"/>
                </a:solidFill>
                <a:ea typeface="Times New Roman" panose="02020603050405020304" pitchFamily="18" charset="0"/>
                <a:cs typeface="Aptos" panose="020B0004020202020204" pitchFamily="34" charset="0"/>
              </a:rPr>
              <a:t>Korekta wniosku o płatność</a:t>
            </a:r>
          </a:p>
          <a:p>
            <a:pPr lvl="1" algn="just">
              <a:buFont typeface="Wingdings" panose="05000000000000000000" pitchFamily="2" charset="2"/>
              <a:buChar char="§"/>
            </a:pPr>
            <a:r>
              <a:rPr lang="pl-PL" sz="1600" dirty="0">
                <a:solidFill>
                  <a:srgbClr val="000000"/>
                </a:solidFill>
                <a:ea typeface="Times New Roman" panose="02020603050405020304" pitchFamily="18" charset="0"/>
                <a:cs typeface="Aptos" panose="020B0004020202020204" pitchFamily="34" charset="0"/>
              </a:rPr>
              <a:t>Rozliczenie zaliczki (po wykonaniu prac)</a:t>
            </a:r>
          </a:p>
          <a:p>
            <a:pPr lvl="1" algn="just">
              <a:buFont typeface="Wingdings" panose="05000000000000000000" pitchFamily="2" charset="2"/>
              <a:buChar char="§"/>
            </a:pPr>
            <a:r>
              <a:rPr lang="pl-PL" sz="1600" dirty="0">
                <a:solidFill>
                  <a:srgbClr val="000000"/>
                </a:solidFill>
                <a:ea typeface="Times New Roman" panose="02020603050405020304" pitchFamily="18" charset="0"/>
                <a:cs typeface="Aptos" panose="020B0004020202020204" pitchFamily="34" charset="0"/>
              </a:rPr>
              <a:t>Kontrola przedsięwzięcia</a:t>
            </a:r>
          </a:p>
          <a:p>
            <a:pPr lvl="1" algn="just">
              <a:buFont typeface="Wingdings" panose="05000000000000000000" pitchFamily="2" charset="2"/>
              <a:buChar char="§"/>
            </a:pPr>
            <a:r>
              <a:rPr lang="pl-PL" sz="1600" dirty="0">
                <a:solidFill>
                  <a:srgbClr val="000000"/>
                </a:solidFill>
                <a:ea typeface="Times New Roman" panose="02020603050405020304" pitchFamily="18" charset="0"/>
                <a:cs typeface="Aptos" panose="020B0004020202020204" pitchFamily="34" charset="0"/>
              </a:rPr>
              <a:t>Świadectwo charakterystyki energetycznej</a:t>
            </a:r>
          </a:p>
          <a:p>
            <a:pPr algn="just">
              <a:buNone/>
            </a:pPr>
            <a:endParaRPr lang="pl-PL" sz="1600" dirty="0">
              <a:solidFill>
                <a:srgbClr val="000000"/>
              </a:solidFill>
              <a:ea typeface="Times New Roman" panose="02020603050405020304" pitchFamily="18" charset="0"/>
              <a:cs typeface="Aptos" panose="020B0004020202020204" pitchFamily="34" charset="0"/>
            </a:endParaRPr>
          </a:p>
          <a:p>
            <a:pPr marL="180975" indent="0" algn="just">
              <a:buNone/>
            </a:pPr>
            <a:r>
              <a:rPr lang="pl-PL" sz="1600" dirty="0">
                <a:solidFill>
                  <a:srgbClr val="000000"/>
                </a:solidFill>
                <a:ea typeface="Times New Roman" panose="02020603050405020304" pitchFamily="18" charset="0"/>
                <a:cs typeface="Aptos" panose="020B0004020202020204" pitchFamily="34" charset="0"/>
              </a:rPr>
              <a:t>Infolinia: </a:t>
            </a:r>
            <a:r>
              <a:rPr lang="pl-PL" sz="1800" b="1" dirty="0">
                <a:solidFill>
                  <a:srgbClr val="000000"/>
                </a:solidFill>
                <a:ea typeface="Times New Roman" panose="02020603050405020304" pitchFamily="18" charset="0"/>
                <a:cs typeface="Aptos" panose="020B0004020202020204" pitchFamily="34" charset="0"/>
              </a:rPr>
              <a:t>32 60 32 256</a:t>
            </a:r>
          </a:p>
          <a:p>
            <a:pPr marL="180975" indent="0" algn="just">
              <a:buNone/>
            </a:pPr>
            <a:r>
              <a:rPr lang="pl-PL" sz="1600" dirty="0">
                <a:solidFill>
                  <a:srgbClr val="000000"/>
                </a:solidFill>
                <a:ea typeface="Times New Roman" panose="02020603050405020304" pitchFamily="18" charset="0"/>
                <a:cs typeface="Aptos" panose="020B0004020202020204" pitchFamily="34" charset="0"/>
              </a:rPr>
              <a:t>E-mail: </a:t>
            </a:r>
            <a:r>
              <a:rPr lang="pl-PL" sz="1800" b="1" dirty="0">
                <a:solidFill>
                  <a:srgbClr val="000000"/>
                </a:solidFill>
                <a:ea typeface="Times New Roman" panose="02020603050405020304" pitchFamily="18" charset="0"/>
                <a:cs typeface="Aptos" panose="020B0004020202020204" pitchFamily="34" charset="0"/>
                <a:hlinkClick r:id="rId2"/>
              </a:rPr>
              <a:t>rozliczenia@wfosigw.katowice.pl</a:t>
            </a:r>
            <a:endParaRPr lang="pl-PL" sz="1800" b="1" dirty="0">
              <a:solidFill>
                <a:srgbClr val="000000"/>
              </a:solidFill>
              <a:ea typeface="Calibri" panose="020F0502020204030204" pitchFamily="34" charset="0"/>
              <a:cs typeface="Aptos" panose="020B0004020202020204" pitchFamily="34" charset="0"/>
            </a:endParaRPr>
          </a:p>
          <a:p>
            <a:pPr marL="180975" indent="0" algn="just">
              <a:buNone/>
            </a:pPr>
            <a:r>
              <a:rPr lang="pl-PL" sz="1600" dirty="0"/>
              <a:t>Sprawdzenia statusu wniosku o płatność:  </a:t>
            </a:r>
          </a:p>
          <a:p>
            <a:pPr marL="180975" lvl="1" indent="0" fontAlgn="base">
              <a:buNone/>
            </a:pPr>
            <a:r>
              <a:rPr lang="pl-PL" sz="1800" b="1" dirty="0">
                <a:solidFill>
                  <a:srgbClr val="0563C1"/>
                </a:solidFill>
                <a:hlinkClick r:id="rId3">
                  <a:extLst>
                    <a:ext uri="{A12FA001-AC4F-418D-AE19-62706E023703}">
                      <ahyp:hlinkClr xmlns:ahyp="http://schemas.microsoft.com/office/drawing/2018/hyperlinkcolor" val="tx"/>
                    </a:ext>
                  </a:extLst>
                </a:hlinkClick>
              </a:rPr>
              <a:t>https://wfosigw.katowice.pl/program-priorytetowy-czyste-powietrze/status-platnosci/</a:t>
            </a:r>
            <a:endParaRPr lang="pl-PL" sz="1800" b="1" dirty="0"/>
          </a:p>
          <a:p>
            <a:pPr>
              <a:buNone/>
            </a:pPr>
            <a:endParaRPr lang="pl-PL" sz="1600" dirty="0">
              <a:ea typeface="Calibri" panose="020F0502020204030204" pitchFamily="34" charset="0"/>
              <a:cs typeface="Aptos" panose="020B0004020202020204" pitchFamily="34" charset="0"/>
            </a:endParaRPr>
          </a:p>
          <a:p>
            <a:pPr>
              <a:buNone/>
            </a:pPr>
            <a:endParaRPr lang="pl-PL" sz="1600" dirty="0">
              <a:effectLst/>
              <a:ea typeface="Calibri" panose="020F0502020204030204" pitchFamily="34" charset="0"/>
              <a:cs typeface="Aptos" panose="020B0004020202020204" pitchFamily="34" charset="0"/>
            </a:endParaRPr>
          </a:p>
          <a:p>
            <a:pPr algn="ctr">
              <a:buNone/>
            </a:pPr>
            <a:endParaRPr lang="pl-PL" sz="1800" dirty="0">
              <a:solidFill>
                <a:srgbClr val="000000"/>
              </a:solidFill>
              <a:latin typeface="Aptos" panose="020B0004020202020204" pitchFamily="34" charset="0"/>
              <a:ea typeface="Times New Roman" panose="02020603050405020304" pitchFamily="18" charset="0"/>
              <a:cs typeface="Aptos" panose="020B0004020202020204" pitchFamily="34" charset="0"/>
            </a:endParaRPr>
          </a:p>
          <a:p>
            <a:pPr marL="0" indent="0" algn="just">
              <a:buNone/>
            </a:pPr>
            <a:endParaRPr lang="pl-PL" sz="1700" b="1" dirty="0"/>
          </a:p>
        </p:txBody>
      </p:sp>
    </p:spTree>
    <p:extLst>
      <p:ext uri="{BB962C8B-B14F-4D97-AF65-F5344CB8AC3E}">
        <p14:creationId xmlns:p14="http://schemas.microsoft.com/office/powerpoint/2010/main" val="2887002713"/>
      </p:ext>
    </p:extLst>
  </p:cSld>
  <p:clrMapOvr>
    <a:masterClrMapping/>
  </p:clrMapOvr>
  <p:transition spd="slow">
    <p:cover dir="u"/>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8EF0CB-D9AA-4DEB-0C23-BDBB37289A2A}"/>
            </a:ext>
          </a:extLst>
        </p:cNvPr>
        <p:cNvGrpSpPr/>
        <p:nvPr/>
      </p:nvGrpSpPr>
      <p:grpSpPr>
        <a:xfrm>
          <a:off x="0" y="0"/>
          <a:ext cx="0" cy="0"/>
          <a:chOff x="0" y="0"/>
          <a:chExt cx="0" cy="0"/>
        </a:xfrm>
      </p:grpSpPr>
      <p:sp>
        <p:nvSpPr>
          <p:cNvPr id="2" name="Tytuł 1">
            <a:extLst>
              <a:ext uri="{FF2B5EF4-FFF2-40B4-BE49-F238E27FC236}">
                <a16:creationId xmlns:a16="http://schemas.microsoft.com/office/drawing/2014/main" id="{1D073297-97FC-78F3-9DD2-C3961E13ED57}"/>
              </a:ext>
            </a:extLst>
          </p:cNvPr>
          <p:cNvSpPr>
            <a:spLocks noGrp="1"/>
          </p:cNvSpPr>
          <p:nvPr>
            <p:ph type="title"/>
          </p:nvPr>
        </p:nvSpPr>
        <p:spPr>
          <a:xfrm>
            <a:off x="838200" y="1035164"/>
            <a:ext cx="10515600" cy="793636"/>
          </a:xfrm>
        </p:spPr>
        <p:txBody>
          <a:bodyPr/>
          <a:lstStyle/>
          <a:p>
            <a:r>
              <a:rPr lang="pl-PL" dirty="0"/>
              <a:t>Wniosek o płatność</a:t>
            </a:r>
          </a:p>
        </p:txBody>
      </p:sp>
      <p:sp>
        <p:nvSpPr>
          <p:cNvPr id="3" name="Symbol zastępczy zawartości 2">
            <a:extLst>
              <a:ext uri="{FF2B5EF4-FFF2-40B4-BE49-F238E27FC236}">
                <a16:creationId xmlns:a16="http://schemas.microsoft.com/office/drawing/2014/main" id="{C71DA6BD-2C5C-C87B-6C92-4C6982C1B39E}"/>
              </a:ext>
            </a:extLst>
          </p:cNvPr>
          <p:cNvSpPr>
            <a:spLocks noGrp="1"/>
          </p:cNvSpPr>
          <p:nvPr>
            <p:ph idx="1"/>
          </p:nvPr>
        </p:nvSpPr>
        <p:spPr>
          <a:xfrm>
            <a:off x="838200" y="1989057"/>
            <a:ext cx="10125173" cy="3608180"/>
          </a:xfrm>
        </p:spPr>
        <p:txBody>
          <a:bodyPr>
            <a:normAutofit/>
          </a:bodyPr>
          <a:lstStyle/>
          <a:p>
            <a:pPr algn="just">
              <a:buFont typeface="Wingdings" panose="05000000000000000000" pitchFamily="2" charset="2"/>
              <a:buChar char="§"/>
            </a:pPr>
            <a:endParaRPr lang="pl-PL" sz="1600" dirty="0"/>
          </a:p>
          <a:p>
            <a:pPr algn="just">
              <a:buFont typeface="Wingdings" panose="05000000000000000000" pitchFamily="2" charset="2"/>
              <a:buChar char="§"/>
            </a:pPr>
            <a:r>
              <a:rPr lang="pl-PL" sz="1600" dirty="0"/>
              <a:t>Wniosek o płatność w ramach najwyższego poziomu dofinansowania oraz w przypadku umowy </a:t>
            </a:r>
            <a:br>
              <a:rPr lang="pl-PL" sz="1600" dirty="0"/>
            </a:br>
            <a:r>
              <a:rPr lang="pl-PL" sz="1600" dirty="0"/>
              <a:t>z prefinansowaniem może zostać złożony tylko przy udziale Operatora programu czyste powietrze, poprzez konto grupowe operatora w systemie GWD – beneficjent nie może złożyć wniosku o płatność przy użyciu swojego indywidualnego konta w GWD.</a:t>
            </a:r>
          </a:p>
          <a:p>
            <a:pPr algn="just">
              <a:buFont typeface="Wingdings" panose="05000000000000000000" pitchFamily="2" charset="2"/>
              <a:buChar char="§"/>
            </a:pPr>
            <a:r>
              <a:rPr lang="pl-PL" sz="1600" dirty="0"/>
              <a:t>Każda zawarta przez Beneficjenta umowa z Wykonawcą powinna zostać rozliczona w całości w ramach jednego wniosku o płatność (nie ma możliwości rozliczania danej umowy w ramach kilku wniosków o płatność). Możliwe jest rozliczenie wszystkich umów z wykonawcami w ramach jednego WOP. </a:t>
            </a:r>
          </a:p>
          <a:p>
            <a:pPr algn="just">
              <a:buFont typeface="Wingdings" panose="05000000000000000000" pitchFamily="2" charset="2"/>
              <a:buChar char="§"/>
            </a:pPr>
            <a:r>
              <a:rPr lang="pl-PL" sz="1600" dirty="0"/>
              <a:t>Wniosek o płatność dla dotacji z prefinansowaniem może obejmować również koszty rozliczane w ramach dotacji bez prefinansowania.</a:t>
            </a:r>
          </a:p>
          <a:p>
            <a:pPr marL="0" indent="0" algn="just">
              <a:buNone/>
            </a:pPr>
            <a:endParaRPr lang="pl-PL" sz="1600" dirty="0"/>
          </a:p>
          <a:p>
            <a:pPr marL="0" indent="0" algn="just">
              <a:buNone/>
            </a:pPr>
            <a:endParaRPr lang="pl-PL" sz="1600" dirty="0"/>
          </a:p>
          <a:p>
            <a:pPr algn="just">
              <a:buFontTx/>
              <a:buChar char="-"/>
            </a:pPr>
            <a:endParaRPr lang="pl-PL" sz="1600" dirty="0"/>
          </a:p>
        </p:txBody>
      </p:sp>
    </p:spTree>
    <p:extLst>
      <p:ext uri="{BB962C8B-B14F-4D97-AF65-F5344CB8AC3E}">
        <p14:creationId xmlns:p14="http://schemas.microsoft.com/office/powerpoint/2010/main" val="3894216762"/>
      </p:ext>
    </p:extLst>
  </p:cSld>
  <p:clrMapOvr>
    <a:masterClrMapping/>
  </p:clrMapOvr>
  <p:transition spd="slow">
    <p:cover dir="u"/>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B496E7-8969-181A-1102-0BA0BA0A5E40}"/>
            </a:ext>
          </a:extLst>
        </p:cNvPr>
        <p:cNvGrpSpPr/>
        <p:nvPr/>
      </p:nvGrpSpPr>
      <p:grpSpPr>
        <a:xfrm>
          <a:off x="0" y="0"/>
          <a:ext cx="0" cy="0"/>
          <a:chOff x="0" y="0"/>
          <a:chExt cx="0" cy="0"/>
        </a:xfrm>
      </p:grpSpPr>
      <p:sp>
        <p:nvSpPr>
          <p:cNvPr id="2" name="Tytuł 1">
            <a:extLst>
              <a:ext uri="{FF2B5EF4-FFF2-40B4-BE49-F238E27FC236}">
                <a16:creationId xmlns:a16="http://schemas.microsoft.com/office/drawing/2014/main" id="{27D49337-E75D-2A96-F38B-553DB969EC1D}"/>
              </a:ext>
            </a:extLst>
          </p:cNvPr>
          <p:cNvSpPr>
            <a:spLocks noGrp="1"/>
          </p:cNvSpPr>
          <p:nvPr>
            <p:ph type="ctrTitle"/>
          </p:nvPr>
        </p:nvSpPr>
        <p:spPr>
          <a:xfrm>
            <a:off x="6280726" y="2262908"/>
            <a:ext cx="5911273" cy="2512291"/>
          </a:xfrm>
        </p:spPr>
        <p:txBody>
          <a:bodyPr>
            <a:normAutofit/>
          </a:bodyPr>
          <a:lstStyle/>
          <a:p>
            <a:r>
              <a:rPr lang="pl-PL" sz="5400" dirty="0">
                <a:solidFill>
                  <a:schemeClr val="bg1"/>
                </a:solidFill>
              </a:rPr>
              <a:t>Dziękujemy</a:t>
            </a:r>
            <a:br>
              <a:rPr lang="pl-PL" sz="5400" dirty="0">
                <a:solidFill>
                  <a:schemeClr val="bg1"/>
                </a:solidFill>
              </a:rPr>
            </a:br>
            <a:r>
              <a:rPr lang="pl-PL" sz="5400" dirty="0">
                <a:solidFill>
                  <a:schemeClr val="bg1"/>
                </a:solidFill>
              </a:rPr>
              <a:t>za uwagę </a:t>
            </a:r>
          </a:p>
        </p:txBody>
      </p:sp>
    </p:spTree>
    <p:extLst>
      <p:ext uri="{BB962C8B-B14F-4D97-AF65-F5344CB8AC3E}">
        <p14:creationId xmlns:p14="http://schemas.microsoft.com/office/powerpoint/2010/main" val="1179583788"/>
      </p:ext>
    </p:extLst>
  </p:cSld>
  <p:clrMapOvr>
    <a:masterClrMapping/>
  </p:clrMapOvr>
  <p:transition spd="slow">
    <p:cover dir="u"/>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C7C2A2-361B-F4E4-1ECD-B35C77C3912B}"/>
            </a:ext>
          </a:extLst>
        </p:cNvPr>
        <p:cNvGrpSpPr/>
        <p:nvPr/>
      </p:nvGrpSpPr>
      <p:grpSpPr>
        <a:xfrm>
          <a:off x="0" y="0"/>
          <a:ext cx="0" cy="0"/>
          <a:chOff x="0" y="0"/>
          <a:chExt cx="0" cy="0"/>
        </a:xfrm>
      </p:grpSpPr>
      <p:sp>
        <p:nvSpPr>
          <p:cNvPr id="3" name="Symbol zastępczy zawartości 2">
            <a:extLst>
              <a:ext uri="{FF2B5EF4-FFF2-40B4-BE49-F238E27FC236}">
                <a16:creationId xmlns:a16="http://schemas.microsoft.com/office/drawing/2014/main" id="{F5936D3B-FA01-86D4-47ED-CD8C31B660B3}"/>
              </a:ext>
            </a:extLst>
          </p:cNvPr>
          <p:cNvSpPr>
            <a:spLocks noGrp="1"/>
          </p:cNvSpPr>
          <p:nvPr>
            <p:ph idx="1"/>
          </p:nvPr>
        </p:nvSpPr>
        <p:spPr>
          <a:xfrm>
            <a:off x="838200" y="1835188"/>
            <a:ext cx="10094843" cy="4111464"/>
          </a:xfrm>
        </p:spPr>
        <p:txBody>
          <a:bodyPr>
            <a:noAutofit/>
          </a:bodyPr>
          <a:lstStyle/>
          <a:p>
            <a:pPr algn="just">
              <a:buFont typeface="Wingdings" panose="05000000000000000000" pitchFamily="2" charset="2"/>
              <a:buChar char="§"/>
            </a:pPr>
            <a:r>
              <a:rPr lang="pl-PL" sz="1600" b="0" i="0" u="none" strike="noStrike" baseline="0" dirty="0">
                <a:latin typeface="Calibri" panose="020F0502020204030204" pitchFamily="34" charset="0"/>
              </a:rPr>
              <a:t>Wniosek o płatność zawierający rozliczenie zaliczki oraz pozostałej część dofinansowania przypadającego na zakres wynikający z danej umowy z wykonawcą musi zostać złożony do </a:t>
            </a:r>
            <a:r>
              <a:rPr lang="pl-PL" sz="1600" dirty="0" err="1"/>
              <a:t>WFOŚiGW</a:t>
            </a:r>
            <a:r>
              <a:rPr lang="pl-PL" sz="1600" b="0" i="0" u="none" strike="noStrike" baseline="0" dirty="0">
                <a:latin typeface="Calibri" panose="020F0502020204030204" pitchFamily="34" charset="0"/>
              </a:rPr>
              <a:t> najpóźniej do 30 dnia od daty upływu terminu na realizację tego zakresu tj. do 150 dni od daty wypłaty zaliczki. </a:t>
            </a:r>
            <a:endParaRPr lang="pl-PL" sz="1600" dirty="0"/>
          </a:p>
          <a:p>
            <a:pPr marL="263525" indent="0" algn="just">
              <a:buNone/>
            </a:pPr>
            <a:r>
              <a:rPr lang="pl-PL" sz="1600" b="0" i="1" u="none" strike="noStrike" baseline="0" dirty="0">
                <a:latin typeface="Calibri" panose="020F0502020204030204" pitchFamily="34" charset="0"/>
              </a:rPr>
              <a:t>Uwaga: Zakres wynikający z umowy z wykonawcą musi zostać zrealizowany najpóźniej do upływu 120 dnia od daty wypłaty zaliczki dotyczącej realizacji tej umowy z wykonawcą.</a:t>
            </a:r>
            <a:endParaRPr lang="pl-PL" sz="1600" i="1" dirty="0"/>
          </a:p>
          <a:p>
            <a:pPr algn="just">
              <a:buFont typeface="Wingdings" panose="05000000000000000000" pitchFamily="2" charset="2"/>
              <a:buChar char="§"/>
            </a:pPr>
            <a:r>
              <a:rPr lang="pl-PL" sz="1600" dirty="0"/>
              <a:t>W przypadku stwierdzenia przez </a:t>
            </a:r>
            <a:r>
              <a:rPr lang="pl-PL" sz="1600" dirty="0" err="1"/>
              <a:t>WFOŚiGW</a:t>
            </a:r>
            <a:r>
              <a:rPr lang="pl-PL" sz="1600" dirty="0"/>
              <a:t>, że zaliczka nie została wykorzystana przez Beneficjenta w całości </a:t>
            </a:r>
            <a:br>
              <a:rPr lang="pl-PL" sz="1600" dirty="0"/>
            </a:br>
            <a:r>
              <a:rPr lang="pl-PL" sz="1600" dirty="0"/>
              <a:t>lub w części, Beneficjent zobowiązany jest do zwrotu niewykorzystanej kwoty zaliczki.</a:t>
            </a:r>
          </a:p>
          <a:p>
            <a:pPr algn="just">
              <a:buFont typeface="Wingdings" panose="05000000000000000000" pitchFamily="2" charset="2"/>
              <a:buChar char="§"/>
            </a:pPr>
            <a:r>
              <a:rPr lang="pl-PL" sz="1600" dirty="0"/>
              <a:t>Zwrot zaliczki jest jedną z form jej rozliczenia. W przypadku konieczności zwrotu zaliczki </a:t>
            </a:r>
            <a:r>
              <a:rPr lang="pl-PL" sz="1600" dirty="0" err="1"/>
              <a:t>WFOŚiGW</a:t>
            </a:r>
            <a:r>
              <a:rPr lang="pl-PL" sz="1600" dirty="0"/>
              <a:t>, wzywa Beneficjenta do: </a:t>
            </a:r>
          </a:p>
          <a:p>
            <a:pPr marL="0" indent="0">
              <a:buNone/>
            </a:pPr>
            <a:r>
              <a:rPr lang="pl-PL" sz="1600" dirty="0"/>
              <a:t>     a) zwrotu niewykorzystanej kwoty zaliczki,</a:t>
            </a:r>
          </a:p>
          <a:p>
            <a:pPr marL="0" indent="0">
              <a:spcBef>
                <a:spcPts val="0"/>
              </a:spcBef>
              <a:buNone/>
            </a:pPr>
            <a:r>
              <a:rPr lang="pl-PL" sz="1600" dirty="0"/>
              <a:t>          lub </a:t>
            </a:r>
            <a:br>
              <a:rPr lang="pl-PL" sz="1600" dirty="0"/>
            </a:br>
            <a:r>
              <a:rPr lang="pl-PL" sz="1600" dirty="0"/>
              <a:t>     b) wyrażenia zgody na pomniejszenie kolejnych płatności, w terminie 14 dni od dnia doręczenia wezwania. </a:t>
            </a:r>
          </a:p>
          <a:p>
            <a:pPr marL="0" indent="0" algn="just">
              <a:buNone/>
            </a:pPr>
            <a:r>
              <a:rPr lang="pl-PL" sz="1600" b="0" i="0" u="none" strike="noStrike" baseline="0" dirty="0">
                <a:latin typeface="Calibri" panose="020F0502020204030204" pitchFamily="34" charset="0"/>
              </a:rPr>
              <a:t>Zwrot środków w terminie późniejszym, spowoduje naliczenie odsetek w wysokości jak dla zaległości podatkowych, liczonych od dnia następnego - do dnia zwrotu tych środków na rachunek bankowy </a:t>
            </a:r>
            <a:r>
              <a:rPr lang="pl-PL" sz="1600" b="0" i="0" u="none" strike="noStrike" baseline="0" dirty="0" err="1">
                <a:latin typeface="Calibri" panose="020F0502020204030204" pitchFamily="34" charset="0"/>
              </a:rPr>
              <a:t>WFOŚiGW</a:t>
            </a:r>
            <a:r>
              <a:rPr lang="pl-PL" sz="1600" b="0" i="0" u="none" strike="noStrike" baseline="0" dirty="0">
                <a:latin typeface="Calibri" panose="020F0502020204030204" pitchFamily="34" charset="0"/>
              </a:rPr>
              <a:t> (tj. uznania rachunku bankowego </a:t>
            </a:r>
            <a:r>
              <a:rPr lang="pl-PL" sz="1600" b="0" i="0" u="none" strike="noStrike" baseline="0" dirty="0" err="1">
                <a:latin typeface="Calibri" panose="020F0502020204030204" pitchFamily="34" charset="0"/>
              </a:rPr>
              <a:t>WFOŚiGW</a:t>
            </a:r>
            <a:r>
              <a:rPr lang="pl-PL" sz="1600" b="0" i="0" u="none" strike="noStrike" baseline="0" dirty="0">
                <a:latin typeface="Calibri" panose="020F0502020204030204" pitchFamily="34" charset="0"/>
              </a:rPr>
              <a:t>).</a:t>
            </a:r>
            <a:endParaRPr lang="pl-PL" sz="1600" dirty="0"/>
          </a:p>
        </p:txBody>
      </p:sp>
      <p:sp>
        <p:nvSpPr>
          <p:cNvPr id="5" name="Tytuł 4">
            <a:extLst>
              <a:ext uri="{FF2B5EF4-FFF2-40B4-BE49-F238E27FC236}">
                <a16:creationId xmlns:a16="http://schemas.microsoft.com/office/drawing/2014/main" id="{1A6715CE-224F-7D47-CCBC-00FA7BB137E2}"/>
              </a:ext>
            </a:extLst>
          </p:cNvPr>
          <p:cNvSpPr>
            <a:spLocks noGrp="1"/>
          </p:cNvSpPr>
          <p:nvPr>
            <p:ph type="title"/>
          </p:nvPr>
        </p:nvSpPr>
        <p:spPr>
          <a:xfrm>
            <a:off x="838200" y="1035164"/>
            <a:ext cx="10515600" cy="800024"/>
          </a:xfrm>
        </p:spPr>
        <p:txBody>
          <a:bodyPr/>
          <a:lstStyle/>
          <a:p>
            <a:r>
              <a:rPr lang="pl-PL" dirty="0"/>
              <a:t>Wniosek o płatność </a:t>
            </a:r>
          </a:p>
        </p:txBody>
      </p:sp>
      <p:sp>
        <p:nvSpPr>
          <p:cNvPr id="2" name="Rectangle 1">
            <a:extLst>
              <a:ext uri="{FF2B5EF4-FFF2-40B4-BE49-F238E27FC236}">
                <a16:creationId xmlns:a16="http://schemas.microsoft.com/office/drawing/2014/main" id="{AB5C1E6B-C6CE-4097-A4EC-924518E57811}"/>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pl-PL" altLang="pl-PL" sz="1100" b="0" i="0" u="none" strike="noStrike" cap="none" normalizeH="0" baseline="0">
                <a:ln>
                  <a:noFill/>
                </a:ln>
                <a:solidFill>
                  <a:schemeClr val="tx1"/>
                </a:solidFill>
                <a:effectLst/>
                <a:latin typeface="Arial" panose="020B0604020202020204" pitchFamily="34" charset="0"/>
              </a:rPr>
              <a:t>„</a:t>
            </a:r>
            <a:endParaRPr kumimoji="0" lang="pl-PL" altLang="pl-PL" sz="1800" b="0" i="0" u="none" strike="noStrike" cap="none" normalizeH="0" baseline="0">
              <a:ln>
                <a:noFill/>
              </a:ln>
              <a:solidFill>
                <a:schemeClr val="tx1"/>
              </a:solidFill>
              <a:effectLst/>
              <a:latin typeface="Arial" panose="020B0604020202020204" pitchFamily="34" charset="0"/>
            </a:endParaRPr>
          </a:p>
        </p:txBody>
      </p:sp>
      <p:sp>
        <p:nvSpPr>
          <p:cNvPr id="6" name="Rectangle 3">
            <a:extLst>
              <a:ext uri="{FF2B5EF4-FFF2-40B4-BE49-F238E27FC236}">
                <a16:creationId xmlns:a16="http://schemas.microsoft.com/office/drawing/2014/main" id="{DA6DFA20-2EC5-F20E-2E73-C818C9CF4BE5}"/>
              </a:ext>
            </a:extLst>
          </p:cNvPr>
          <p:cNvSpPr>
            <a:spLocks noChangeArrowheads="1"/>
          </p:cNvSpPr>
          <p:nvPr/>
        </p:nvSpPr>
        <p:spPr bwMode="auto">
          <a:xfrm>
            <a:off x="152400" y="1524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pl-PL" altLang="pl-PL" sz="1100" b="0" i="0" u="none" strike="noStrike" cap="none" normalizeH="0" baseline="0">
                <a:ln>
                  <a:noFill/>
                </a:ln>
                <a:solidFill>
                  <a:schemeClr val="tx1"/>
                </a:solidFill>
                <a:effectLst/>
                <a:latin typeface="Arial" panose="020B0604020202020204" pitchFamily="34" charset="0"/>
              </a:rPr>
              <a:t>„</a:t>
            </a:r>
            <a:endParaRPr kumimoji="0" lang="pl-PL" altLang="pl-PL"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126337077"/>
      </p:ext>
    </p:extLst>
  </p:cSld>
  <p:clrMapOvr>
    <a:masterClrMapping/>
  </p:clrMapOvr>
  <p:transition spd="slow">
    <p:cover dir="u"/>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C7C2A2-361B-F4E4-1ECD-B35C77C3912B}"/>
            </a:ext>
          </a:extLst>
        </p:cNvPr>
        <p:cNvGrpSpPr/>
        <p:nvPr/>
      </p:nvGrpSpPr>
      <p:grpSpPr>
        <a:xfrm>
          <a:off x="0" y="0"/>
          <a:ext cx="0" cy="0"/>
          <a:chOff x="0" y="0"/>
          <a:chExt cx="0" cy="0"/>
        </a:xfrm>
      </p:grpSpPr>
      <p:sp>
        <p:nvSpPr>
          <p:cNvPr id="3" name="Symbol zastępczy zawartości 2">
            <a:extLst>
              <a:ext uri="{FF2B5EF4-FFF2-40B4-BE49-F238E27FC236}">
                <a16:creationId xmlns:a16="http://schemas.microsoft.com/office/drawing/2014/main" id="{F5936D3B-FA01-86D4-47ED-CD8C31B660B3}"/>
              </a:ext>
            </a:extLst>
          </p:cNvPr>
          <p:cNvSpPr>
            <a:spLocks noGrp="1"/>
          </p:cNvSpPr>
          <p:nvPr>
            <p:ph idx="1"/>
          </p:nvPr>
        </p:nvSpPr>
        <p:spPr>
          <a:xfrm>
            <a:off x="1222512" y="2247900"/>
            <a:ext cx="9957677" cy="3698752"/>
          </a:xfrm>
        </p:spPr>
        <p:txBody>
          <a:bodyPr>
            <a:noAutofit/>
          </a:bodyPr>
          <a:lstStyle/>
          <a:p>
            <a:pPr algn="just">
              <a:buFont typeface="Wingdings" panose="05000000000000000000" pitchFamily="2" charset="2"/>
              <a:buChar char="§"/>
            </a:pPr>
            <a:r>
              <a:rPr lang="pl-PL" sz="1600" dirty="0"/>
              <a:t>Data rozpoczęcie przedsięwzięcia - data poniesienia pierwszego kosztu kwalifikowanego (data wystawienia pierwszej faktury w tym f-</a:t>
            </a:r>
            <a:r>
              <a:rPr lang="pl-PL" sz="1600" dirty="0" err="1"/>
              <a:t>ry</a:t>
            </a:r>
            <a:r>
              <a:rPr lang="pl-PL" sz="1600" dirty="0"/>
              <a:t> zaliczkowej lub równoważnego dokumentu księgowego) może nastąpić nie wcześniej niż sześć miesięcy przed datą złożenia </a:t>
            </a:r>
            <a:r>
              <a:rPr lang="pl-PL" sz="1600" dirty="0" err="1"/>
              <a:t>WoD</a:t>
            </a:r>
            <a:r>
              <a:rPr lang="pl-PL" sz="1600" dirty="0"/>
              <a:t>. </a:t>
            </a:r>
          </a:p>
          <a:p>
            <a:pPr marL="263525" indent="0" algn="just">
              <a:lnSpc>
                <a:spcPct val="100000"/>
              </a:lnSpc>
              <a:buNone/>
            </a:pPr>
            <a:r>
              <a:rPr lang="pl-PL" sz="1600" i="1" dirty="0"/>
              <a:t>Uwaga: Wyjątek dla </a:t>
            </a:r>
            <a:r>
              <a:rPr lang="pl-PL" sz="1600" i="1" dirty="0" err="1"/>
              <a:t>WoD</a:t>
            </a:r>
            <a:r>
              <a:rPr lang="pl-PL" sz="1600" i="1" dirty="0"/>
              <a:t> składanych w terminie czterech miesięcy </a:t>
            </a:r>
            <a:r>
              <a:rPr lang="pl-PL" sz="1600" b="0" i="1" u="none" strike="noStrike" baseline="0" dirty="0">
                <a:solidFill>
                  <a:srgbClr val="404040"/>
                </a:solidFill>
                <a:latin typeface="Calibri" panose="020F0502020204030204" pitchFamily="34" charset="0"/>
              </a:rPr>
              <a:t>od uruchomienia naboru</a:t>
            </a:r>
            <a:r>
              <a:rPr lang="pl-PL" sz="1600" i="1" dirty="0"/>
              <a:t>, </a:t>
            </a:r>
            <a:r>
              <a:rPr lang="pl-PL" sz="1600" i="1" u="none" strike="noStrike" baseline="0" dirty="0">
                <a:solidFill>
                  <a:srgbClr val="404040"/>
                </a:solidFill>
                <a:latin typeface="Calibri" panose="020F0502020204030204" pitchFamily="34" charset="0"/>
              </a:rPr>
              <a:t>czyli od 31.03.2025 r., </a:t>
            </a:r>
            <a:r>
              <a:rPr lang="pl-PL" sz="1600" b="1" i="1" u="none" strike="noStrike" baseline="0" dirty="0">
                <a:solidFill>
                  <a:srgbClr val="404040"/>
                </a:solidFill>
                <a:latin typeface="Calibri" panose="020F0502020204030204" pitchFamily="34" charset="0"/>
              </a:rPr>
              <a:t>przez cztery miesiące można było uzyskać dotację na koszty kwalifikowane poniesione od 28.05.2024 r. </a:t>
            </a:r>
            <a:endParaRPr lang="pl-PL" sz="1600" b="1" i="1" dirty="0">
              <a:solidFill>
                <a:srgbClr val="404040"/>
              </a:solidFill>
              <a:latin typeface="Calibri" panose="020F0502020204030204" pitchFamily="34" charset="0"/>
            </a:endParaRPr>
          </a:p>
          <a:p>
            <a:pPr marL="263525" indent="-263525" algn="just">
              <a:lnSpc>
                <a:spcPct val="100000"/>
              </a:lnSpc>
              <a:buFont typeface="Wingdings" panose="05000000000000000000" pitchFamily="2" charset="2"/>
              <a:buChar char="§"/>
            </a:pPr>
            <a:r>
              <a:rPr lang="pl-PL" sz="1600" b="0" i="0" u="none" strike="noStrike" baseline="0" dirty="0">
                <a:latin typeface="Calibri" panose="020F0502020204030204" pitchFamily="34" charset="0"/>
              </a:rPr>
              <a:t>Koszty </a:t>
            </a:r>
            <a:r>
              <a:rPr lang="pl-PL" sz="1600" dirty="0"/>
              <a:t>poniesione wcześniej, jak i przed oddaniem budynku do użytkowania uznawane są za niekwalifikowane. </a:t>
            </a:r>
            <a:endParaRPr lang="pl-PL" sz="1600" b="0" i="0" u="none" strike="noStrike" baseline="0" dirty="0">
              <a:latin typeface="Calibri" panose="020F0502020204030204" pitchFamily="34" charset="0"/>
            </a:endParaRPr>
          </a:p>
          <a:p>
            <a:pPr marL="263525" indent="-263525" algn="just">
              <a:lnSpc>
                <a:spcPct val="100000"/>
              </a:lnSpc>
              <a:buFont typeface="Wingdings" panose="05000000000000000000" pitchFamily="2" charset="2"/>
              <a:buChar char="§"/>
            </a:pPr>
            <a:r>
              <a:rPr lang="pl-PL" sz="1600" b="0" i="0" u="none" strike="noStrike" baseline="0" dirty="0">
                <a:latin typeface="Calibri" panose="020F0502020204030204" pitchFamily="34" charset="0"/>
              </a:rPr>
              <a:t>Data zakończenia realizacji przedsięwzięcia - data wystawienia ostatniej faktury lub równoważnego dokumentu księgowego lub innego dokumentu potwierdzającego wykonanie prac w zakresie przedsięwzięcia (jeżeli data tego dokumentu jest późniejsza niż ostatniej faktury</a:t>
            </a:r>
            <a:r>
              <a:rPr lang="pl-PL" sz="1600" dirty="0">
                <a:latin typeface="Calibri" panose="020F0502020204030204" pitchFamily="34" charset="0"/>
              </a:rPr>
              <a:t>)</a:t>
            </a:r>
            <a:r>
              <a:rPr lang="pl-PL" sz="1600" b="0" i="0" u="none" strike="noStrike" baseline="0" dirty="0">
                <a:latin typeface="Calibri" panose="020F0502020204030204" pitchFamily="34" charset="0"/>
              </a:rPr>
              <a:t>.</a:t>
            </a:r>
          </a:p>
          <a:p>
            <a:pPr marL="0" indent="0" algn="just">
              <a:lnSpc>
                <a:spcPct val="100000"/>
              </a:lnSpc>
              <a:buNone/>
            </a:pPr>
            <a:endParaRPr lang="pl-PL" sz="1600" b="1" dirty="0"/>
          </a:p>
        </p:txBody>
      </p:sp>
      <p:sp>
        <p:nvSpPr>
          <p:cNvPr id="5" name="Tytuł 4">
            <a:extLst>
              <a:ext uri="{FF2B5EF4-FFF2-40B4-BE49-F238E27FC236}">
                <a16:creationId xmlns:a16="http://schemas.microsoft.com/office/drawing/2014/main" id="{1A6715CE-224F-7D47-CCBC-00FA7BB137E2}"/>
              </a:ext>
            </a:extLst>
          </p:cNvPr>
          <p:cNvSpPr>
            <a:spLocks noGrp="1"/>
          </p:cNvSpPr>
          <p:nvPr>
            <p:ph type="title"/>
          </p:nvPr>
        </p:nvSpPr>
        <p:spPr/>
        <p:txBody>
          <a:bodyPr/>
          <a:lstStyle/>
          <a:p>
            <a:r>
              <a:rPr lang="pl-PL" dirty="0"/>
              <a:t>Wniosek o płatność </a:t>
            </a:r>
          </a:p>
        </p:txBody>
      </p:sp>
      <p:sp>
        <p:nvSpPr>
          <p:cNvPr id="2" name="Rectangle 1">
            <a:extLst>
              <a:ext uri="{FF2B5EF4-FFF2-40B4-BE49-F238E27FC236}">
                <a16:creationId xmlns:a16="http://schemas.microsoft.com/office/drawing/2014/main" id="{AB5C1E6B-C6CE-4097-A4EC-924518E57811}"/>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pl-PL" altLang="pl-PL" sz="1100" b="0" i="0" u="none" strike="noStrike" cap="none" normalizeH="0" baseline="0">
                <a:ln>
                  <a:noFill/>
                </a:ln>
                <a:solidFill>
                  <a:schemeClr val="tx1"/>
                </a:solidFill>
                <a:effectLst/>
                <a:latin typeface="Arial" panose="020B0604020202020204" pitchFamily="34" charset="0"/>
              </a:rPr>
              <a:t>„</a:t>
            </a:r>
            <a:endParaRPr kumimoji="0" lang="pl-PL" altLang="pl-PL" sz="1800" b="0" i="0" u="none" strike="noStrike" cap="none" normalizeH="0" baseline="0">
              <a:ln>
                <a:noFill/>
              </a:ln>
              <a:solidFill>
                <a:schemeClr val="tx1"/>
              </a:solidFill>
              <a:effectLst/>
              <a:latin typeface="Arial" panose="020B0604020202020204" pitchFamily="34" charset="0"/>
            </a:endParaRPr>
          </a:p>
        </p:txBody>
      </p:sp>
      <p:sp>
        <p:nvSpPr>
          <p:cNvPr id="6" name="Rectangle 3">
            <a:extLst>
              <a:ext uri="{FF2B5EF4-FFF2-40B4-BE49-F238E27FC236}">
                <a16:creationId xmlns:a16="http://schemas.microsoft.com/office/drawing/2014/main" id="{DA6DFA20-2EC5-F20E-2E73-C818C9CF4BE5}"/>
              </a:ext>
            </a:extLst>
          </p:cNvPr>
          <p:cNvSpPr>
            <a:spLocks noChangeArrowheads="1"/>
          </p:cNvSpPr>
          <p:nvPr/>
        </p:nvSpPr>
        <p:spPr bwMode="auto">
          <a:xfrm>
            <a:off x="152400" y="1524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pl-PL" altLang="pl-PL" sz="1100" b="0" i="0" u="none" strike="noStrike" cap="none" normalizeH="0" baseline="0">
                <a:ln>
                  <a:noFill/>
                </a:ln>
                <a:solidFill>
                  <a:schemeClr val="tx1"/>
                </a:solidFill>
                <a:effectLst/>
                <a:latin typeface="Arial" panose="020B0604020202020204" pitchFamily="34" charset="0"/>
              </a:rPr>
              <a:t>„</a:t>
            </a:r>
            <a:endParaRPr kumimoji="0" lang="pl-PL" altLang="pl-PL"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984360056"/>
      </p:ext>
    </p:extLst>
  </p:cSld>
  <p:clrMapOvr>
    <a:masterClrMapping/>
  </p:clrMapOvr>
  <p:transition spd="slow">
    <p:cover dir="u"/>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ytuł 3">
            <a:extLst>
              <a:ext uri="{FF2B5EF4-FFF2-40B4-BE49-F238E27FC236}">
                <a16:creationId xmlns:a16="http://schemas.microsoft.com/office/drawing/2014/main" id="{0D8815B8-CE2A-AFE2-E104-0EC6225A348B}"/>
              </a:ext>
            </a:extLst>
          </p:cNvPr>
          <p:cNvSpPr>
            <a:spLocks noGrp="1"/>
          </p:cNvSpPr>
          <p:nvPr>
            <p:ph type="title"/>
          </p:nvPr>
        </p:nvSpPr>
        <p:spPr>
          <a:xfrm>
            <a:off x="838200" y="1023447"/>
            <a:ext cx="9367982" cy="449753"/>
          </a:xfrm>
        </p:spPr>
        <p:txBody>
          <a:bodyPr>
            <a:normAutofit fontScale="90000"/>
          </a:bodyPr>
          <a:lstStyle/>
          <a:p>
            <a:r>
              <a:rPr lang="pl-PL" dirty="0"/>
              <a:t>Wniosek o płatność a dyspozycja wypłaty zaliczki</a:t>
            </a:r>
          </a:p>
        </p:txBody>
      </p:sp>
      <p:sp>
        <p:nvSpPr>
          <p:cNvPr id="5" name="Symbol zastępczy zawartości 4">
            <a:extLst>
              <a:ext uri="{FF2B5EF4-FFF2-40B4-BE49-F238E27FC236}">
                <a16:creationId xmlns:a16="http://schemas.microsoft.com/office/drawing/2014/main" id="{3CD6B4DD-6618-256E-A414-D5B9BD221F9F}"/>
              </a:ext>
            </a:extLst>
          </p:cNvPr>
          <p:cNvSpPr>
            <a:spLocks noGrp="1"/>
          </p:cNvSpPr>
          <p:nvPr>
            <p:ph sz="half" idx="1"/>
          </p:nvPr>
        </p:nvSpPr>
        <p:spPr>
          <a:xfrm>
            <a:off x="838200" y="1825625"/>
            <a:ext cx="4010891" cy="3910157"/>
          </a:xfrm>
        </p:spPr>
        <p:txBody>
          <a:bodyPr>
            <a:normAutofit/>
          </a:bodyPr>
          <a:lstStyle/>
          <a:p>
            <a:pPr marL="0" indent="0" algn="ctr">
              <a:buNone/>
            </a:pPr>
            <a:endParaRPr lang="pl-PL" dirty="0"/>
          </a:p>
          <a:p>
            <a:pPr marL="0" indent="0" algn="ctr">
              <a:buNone/>
            </a:pPr>
            <a:endParaRPr lang="pl-PL" dirty="0"/>
          </a:p>
          <a:p>
            <a:pPr marL="0" indent="0" algn="ctr">
              <a:buNone/>
            </a:pPr>
            <a:endParaRPr lang="pl-PL" dirty="0"/>
          </a:p>
        </p:txBody>
      </p:sp>
      <p:pic>
        <p:nvPicPr>
          <p:cNvPr id="8" name="Obraz 7">
            <a:extLst>
              <a:ext uri="{FF2B5EF4-FFF2-40B4-BE49-F238E27FC236}">
                <a16:creationId xmlns:a16="http://schemas.microsoft.com/office/drawing/2014/main" id="{8E3ABE8A-2E0E-BD69-EAF1-B0D6D0015935}"/>
              </a:ext>
            </a:extLst>
          </p:cNvPr>
          <p:cNvPicPr>
            <a:picLocks noChangeAspect="1"/>
          </p:cNvPicPr>
          <p:nvPr/>
        </p:nvPicPr>
        <p:blipFill>
          <a:blip r:embed="rId2"/>
          <a:stretch>
            <a:fillRect/>
          </a:stretch>
        </p:blipFill>
        <p:spPr>
          <a:xfrm>
            <a:off x="532403" y="1473200"/>
            <a:ext cx="4561221" cy="5174488"/>
          </a:xfrm>
          <a:prstGeom prst="rect">
            <a:avLst/>
          </a:prstGeom>
        </p:spPr>
      </p:pic>
      <p:pic>
        <p:nvPicPr>
          <p:cNvPr id="11" name="Obraz 10">
            <a:extLst>
              <a:ext uri="{FF2B5EF4-FFF2-40B4-BE49-F238E27FC236}">
                <a16:creationId xmlns:a16="http://schemas.microsoft.com/office/drawing/2014/main" id="{248EBBD7-0347-F0F5-4B09-EBBCE03BF5AC}"/>
              </a:ext>
            </a:extLst>
          </p:cNvPr>
          <p:cNvPicPr>
            <a:picLocks noChangeAspect="1"/>
          </p:cNvPicPr>
          <p:nvPr/>
        </p:nvPicPr>
        <p:blipFill>
          <a:blip r:embed="rId3"/>
          <a:stretch>
            <a:fillRect/>
          </a:stretch>
        </p:blipFill>
        <p:spPr>
          <a:xfrm>
            <a:off x="5954437" y="1425449"/>
            <a:ext cx="4750197" cy="4361353"/>
          </a:xfrm>
          <a:prstGeom prst="rect">
            <a:avLst/>
          </a:prstGeom>
        </p:spPr>
      </p:pic>
    </p:spTree>
    <p:extLst>
      <p:ext uri="{BB962C8B-B14F-4D97-AF65-F5344CB8AC3E}">
        <p14:creationId xmlns:p14="http://schemas.microsoft.com/office/powerpoint/2010/main" val="1745091638"/>
      </p:ext>
    </p:extLst>
  </p:cSld>
  <p:clrMapOvr>
    <a:masterClrMapping/>
  </p:clrMapOvr>
  <p:transition spd="slow">
    <p:cover dir="u"/>
  </p:transition>
</p:sld>
</file>

<file path=ppt/theme/theme1.xml><?xml version="1.0" encoding="utf-8"?>
<a:theme xmlns:a="http://schemas.openxmlformats.org/drawingml/2006/main" name="Motyw pakietu Office">
  <a:themeElements>
    <a:clrScheme name="Pakiet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Pakiet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otyw pakietu Office">
  <a:themeElements>
    <a:clrScheme name="Pakiet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Pakiet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3771</TotalTime>
  <Words>5398</Words>
  <Application>Microsoft Office PowerPoint</Application>
  <PresentationFormat>Panoramiczny</PresentationFormat>
  <Paragraphs>515</Paragraphs>
  <Slides>60</Slides>
  <Notes>0</Notes>
  <HiddenSlides>0</HiddenSlides>
  <MMClips>0</MMClips>
  <ScaleCrop>false</ScaleCrop>
  <HeadingPairs>
    <vt:vector size="6" baseType="variant">
      <vt:variant>
        <vt:lpstr>Używane czcionki</vt:lpstr>
      </vt:variant>
      <vt:variant>
        <vt:i4>6</vt:i4>
      </vt:variant>
      <vt:variant>
        <vt:lpstr>Motyw</vt:lpstr>
      </vt:variant>
      <vt:variant>
        <vt:i4>1</vt:i4>
      </vt:variant>
      <vt:variant>
        <vt:lpstr>Tytuły slajdów</vt:lpstr>
      </vt:variant>
      <vt:variant>
        <vt:i4>60</vt:i4>
      </vt:variant>
    </vt:vector>
  </HeadingPairs>
  <TitlesOfParts>
    <vt:vector size="67" baseType="lpstr">
      <vt:lpstr>Aptos</vt:lpstr>
      <vt:lpstr>Arial</vt:lpstr>
      <vt:lpstr>Calibri</vt:lpstr>
      <vt:lpstr>Calibri Light</vt:lpstr>
      <vt:lpstr>Times New Roman</vt:lpstr>
      <vt:lpstr>Wingdings</vt:lpstr>
      <vt:lpstr>Motyw pakietu Office</vt:lpstr>
      <vt:lpstr>Szkolenie z zakresu prawidłowego wypełniania wniosków o płatność (omówienie najważniejszych kwestii związanych z DPAE i audytem  pod kątem rozliczenia) oraz najczęściej pojawiających się błędów  w zakresie rozliczania zadań</vt:lpstr>
      <vt:lpstr>Merytoryczny zakres prezentacji</vt:lpstr>
      <vt:lpstr>Wniosek o płatność</vt:lpstr>
      <vt:lpstr>Wniosek o płatność</vt:lpstr>
      <vt:lpstr>Wniosek o płatność</vt:lpstr>
      <vt:lpstr>Wniosek o płatność</vt:lpstr>
      <vt:lpstr>Wniosek o płatność </vt:lpstr>
      <vt:lpstr>Wniosek o płatność </vt:lpstr>
      <vt:lpstr>Wniosek o płatność a dyspozycja wypłaty zaliczki</vt:lpstr>
      <vt:lpstr>Wniosek o płatność – rozliczenie umowy z prefinansowaniem </vt:lpstr>
      <vt:lpstr>Wniosek o płatność – rozliczenie umowy z prefinansowaniem </vt:lpstr>
      <vt:lpstr>Wniosek o płatność – rozliczenie umowy z prefinansowaniem </vt:lpstr>
      <vt:lpstr>Wniosek o płatność – rozliczenie umowy z prefinansowaniem </vt:lpstr>
      <vt:lpstr>Wniosek o płatność  – rozliczenie umowy z prefinansowaniem </vt:lpstr>
      <vt:lpstr>Wniosek o płatność </vt:lpstr>
      <vt:lpstr>Wniosek o płatność</vt:lpstr>
      <vt:lpstr>Wniosek o płatność </vt:lpstr>
      <vt:lpstr>Wniosek o płatność </vt:lpstr>
      <vt:lpstr>Wniosek o płatność </vt:lpstr>
      <vt:lpstr>Wniosek o płatność </vt:lpstr>
      <vt:lpstr>Wniosek o płatność - Centralny Rejestr Operatorów (CRO)</vt:lpstr>
      <vt:lpstr>Wniosek o płatność - Centralny Rejestr Operatorów (CRO)</vt:lpstr>
      <vt:lpstr>Wniosek o płatność - Centralny Rejestr Operatorów (CRO)</vt:lpstr>
      <vt:lpstr>Wniosek o płatność - Centralny Rejestr Operatorów (CRO)</vt:lpstr>
      <vt:lpstr>Wniosek o płatność - Centralny Rejestr Operatorów (CRO)</vt:lpstr>
      <vt:lpstr>Wniosek o płatność - Centralny Rejestr Operatorów (CRO)</vt:lpstr>
      <vt:lpstr> Lista niezbędnych załączników do wniosku o płatność</vt:lpstr>
      <vt:lpstr>Dokumentacja rozliczeniowa</vt:lpstr>
      <vt:lpstr>Dokumentacja rozliczeniowa</vt:lpstr>
      <vt:lpstr>Audyt energetyczny, a świadectwo charakterystyki energetycznej</vt:lpstr>
      <vt:lpstr>wskaźniki EU, EK i EP</vt:lpstr>
      <vt:lpstr>Zależność pomiędzy EU, EK, EP</vt:lpstr>
      <vt:lpstr>Współczynniki przenikania ciepła przegród budowlanych</vt:lpstr>
      <vt:lpstr>Dokumentacja rozliczeniowa</vt:lpstr>
      <vt:lpstr>Dokumentacja rozliczeniowa</vt:lpstr>
      <vt:lpstr>Dokumentacja rozliczeniowa</vt:lpstr>
      <vt:lpstr>Dokumentacja rozliczeniowa</vt:lpstr>
      <vt:lpstr>Najczęstsze błędy - wniosek o płatność</vt:lpstr>
      <vt:lpstr>Najczęstsze błędy - wniosek o płatność</vt:lpstr>
      <vt:lpstr>Najczęstsze błędy - wniosek o płatność</vt:lpstr>
      <vt:lpstr>Najczęstsze błędy - protokół odbioru  prac wykonawcy</vt:lpstr>
      <vt:lpstr>Najczęstsze błędy - formularz przyjęcia odpadów, opinia kominiarza</vt:lpstr>
      <vt:lpstr>Najczęstsze błędy - faktury lub inne równoważne dokumenty księgowe</vt:lpstr>
      <vt:lpstr>Najczęstsze błędy - potwierdzenia zapłaty za faktury</vt:lpstr>
      <vt:lpstr>Najczęstsze błędy - dokumentacja potwierdzająca spełnienie wymagań PPCP</vt:lpstr>
      <vt:lpstr>Najczęstsze błędy - Świadectwo charakterystyki energetycznej </vt:lpstr>
      <vt:lpstr>Rozbieżności WoP a WoD – kiedy aneksujemy umowę?</vt:lpstr>
      <vt:lpstr>Proces oceny wniosku – terminy oraz czynniki wpływające  na czas wypłaty</vt:lpstr>
      <vt:lpstr>Proces oceny wniosku – terminy oraz czynniki wpływające  na czas wypłaty</vt:lpstr>
      <vt:lpstr>Pytania i odpowiedzi</vt:lpstr>
      <vt:lpstr>Pytania i odpowiedzi</vt:lpstr>
      <vt:lpstr>Pytania i odpowiedzi</vt:lpstr>
      <vt:lpstr>Pytania i odpowiedzi</vt:lpstr>
      <vt:lpstr>Pytania i odpowiedzi</vt:lpstr>
      <vt:lpstr>Pytania i odpowiedzi</vt:lpstr>
      <vt:lpstr>Pytania i odpowiedzi</vt:lpstr>
      <vt:lpstr>Pytania i odpowiedzi</vt:lpstr>
      <vt:lpstr>Pytania i odpowiedzi</vt:lpstr>
      <vt:lpstr>Dane kontaktowe</vt:lpstr>
      <vt:lpstr>Dziękujemy za uwagę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Szkolenie dotyczące  prawidłowego wypełniania wniosku o płatność  oraz najczęściej pojawiające się błędy w zakresie rozliczania zadań</dc:title>
  <dc:creator>Joanna Kosma</dc:creator>
  <cp:lastModifiedBy>Anna Znaleźniak</cp:lastModifiedBy>
  <cp:revision>269</cp:revision>
  <cp:lastPrinted>2026-01-27T07:03:14Z</cp:lastPrinted>
  <dcterms:created xsi:type="dcterms:W3CDTF">2025-08-05T10:37:05Z</dcterms:created>
  <dcterms:modified xsi:type="dcterms:W3CDTF">2026-06-24T11:31:18Z</dcterms:modified>
</cp:coreProperties>
</file>